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49" r:id="rId4"/>
    <p:sldMasterId id="2147483799" r:id="rId5"/>
  </p:sldMasterIdLst>
  <p:notesMasterIdLst>
    <p:notesMasterId r:id="rId41"/>
  </p:notesMasterIdLst>
  <p:handoutMasterIdLst>
    <p:handoutMasterId r:id="rId42"/>
  </p:handoutMasterIdLst>
  <p:sldIdLst>
    <p:sldId id="388" r:id="rId6"/>
    <p:sldId id="389" r:id="rId7"/>
    <p:sldId id="447" r:id="rId8"/>
    <p:sldId id="446" r:id="rId9"/>
    <p:sldId id="300" r:id="rId10"/>
    <p:sldId id="412" r:id="rId11"/>
    <p:sldId id="302" r:id="rId12"/>
    <p:sldId id="416" r:id="rId13"/>
    <p:sldId id="415" r:id="rId14"/>
    <p:sldId id="377" r:id="rId15"/>
    <p:sldId id="323" r:id="rId16"/>
    <p:sldId id="324" r:id="rId17"/>
    <p:sldId id="417" r:id="rId18"/>
    <p:sldId id="418" r:id="rId19"/>
    <p:sldId id="419" r:id="rId20"/>
    <p:sldId id="342" r:id="rId21"/>
    <p:sldId id="414" r:id="rId22"/>
    <p:sldId id="420" r:id="rId23"/>
    <p:sldId id="421" r:id="rId24"/>
    <p:sldId id="422" r:id="rId25"/>
    <p:sldId id="423" r:id="rId26"/>
    <p:sldId id="425" r:id="rId27"/>
    <p:sldId id="401" r:id="rId28"/>
    <p:sldId id="390" r:id="rId29"/>
    <p:sldId id="347" r:id="rId30"/>
    <p:sldId id="391" r:id="rId31"/>
    <p:sldId id="392" r:id="rId32"/>
    <p:sldId id="426" r:id="rId33"/>
    <p:sldId id="424" r:id="rId34"/>
    <p:sldId id="328" r:id="rId35"/>
    <p:sldId id="427" r:id="rId36"/>
    <p:sldId id="428" r:id="rId37"/>
    <p:sldId id="413" r:id="rId38"/>
    <p:sldId id="407" r:id="rId39"/>
    <p:sldId id="448" r:id="rId40"/>
  </p:sldIdLst>
  <p:sldSz cx="12192000" cy="6858000"/>
  <p:notesSz cx="6934200" cy="9220200"/>
  <p:defaultTextStyle>
    <a:defPPr>
      <a:defRPr lang="en-US"/>
    </a:defPPr>
    <a:lvl1pPr algn="l" rtl="0" eaLnBrk="0" fontAlgn="base" hangingPunct="0">
      <a:spcBef>
        <a:spcPct val="0"/>
      </a:spcBef>
      <a:spcAft>
        <a:spcPct val="0"/>
      </a:spcAft>
      <a:defRPr sz="2400" kern="1200">
        <a:solidFill>
          <a:schemeClr val="tx1"/>
        </a:solidFill>
        <a:latin typeface="Frutiger 87ExtraBlackCn" pitchFamily="34" charset="0"/>
        <a:ea typeface="+mn-ea"/>
        <a:cs typeface="+mn-cs"/>
      </a:defRPr>
    </a:lvl1pPr>
    <a:lvl2pPr marL="4572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2pPr>
    <a:lvl3pPr marL="9144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5pPr>
    <a:lvl6pPr marL="2286000" algn="l" defTabSz="914400" rtl="0" eaLnBrk="1" latinLnBrk="0" hangingPunct="1">
      <a:defRPr sz="2400" kern="1200">
        <a:solidFill>
          <a:schemeClr val="tx1"/>
        </a:solidFill>
        <a:latin typeface="Frutiger 87ExtraBlackCn" pitchFamily="34" charset="0"/>
        <a:ea typeface="+mn-ea"/>
        <a:cs typeface="+mn-cs"/>
      </a:defRPr>
    </a:lvl6pPr>
    <a:lvl7pPr marL="2743200" algn="l" defTabSz="914400" rtl="0" eaLnBrk="1" latinLnBrk="0" hangingPunct="1">
      <a:defRPr sz="2400" kern="1200">
        <a:solidFill>
          <a:schemeClr val="tx1"/>
        </a:solidFill>
        <a:latin typeface="Frutiger 87ExtraBlackCn" pitchFamily="34" charset="0"/>
        <a:ea typeface="+mn-ea"/>
        <a:cs typeface="+mn-cs"/>
      </a:defRPr>
    </a:lvl7pPr>
    <a:lvl8pPr marL="3200400" algn="l" defTabSz="914400" rtl="0" eaLnBrk="1" latinLnBrk="0" hangingPunct="1">
      <a:defRPr sz="2400" kern="1200">
        <a:solidFill>
          <a:schemeClr val="tx1"/>
        </a:solidFill>
        <a:latin typeface="Frutiger 87ExtraBlackCn" pitchFamily="34" charset="0"/>
        <a:ea typeface="+mn-ea"/>
        <a:cs typeface="+mn-cs"/>
      </a:defRPr>
    </a:lvl8pPr>
    <a:lvl9pPr marL="3657600" algn="l" defTabSz="914400" rtl="0" eaLnBrk="1" latinLnBrk="0" hangingPunct="1">
      <a:defRPr sz="2400" kern="1200">
        <a:solidFill>
          <a:schemeClr val="tx1"/>
        </a:solidFill>
        <a:latin typeface="Frutiger 87ExtraBlackCn"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04">
          <p15:clr>
            <a:srgbClr val="A4A3A4"/>
          </p15:clr>
        </p15:guide>
        <p15:guide id="2" pos="2184">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F9B698-EDC4-A0E0-4309-472EE14C8626}" name="Aleyda Toruno" initials="AT" userId="S::at948@cornell.edu::92e473c3-4820-4d79-8175-ba8ff4ae03db" providerId="AD"/>
  <p188:author id="{62BC42C9-84B7-1F91-F869-CF5AC3AC1E3F}" name="Tonya Engst" initials="TE" userId="3930468250_tp_box_2" providerId="Windows Live"/>
  <p188:author id="{CDB74FE1-8F7F-D3C7-A42B-F3F1899566AB}" name="Tonya Engst" initials="TE" userId="7e6a1b69de0ca461" providerId="Windows Live"/>
  <p188:author id="{42FC60E3-E287-25DC-55B4-A740EAE869E2}" name="Tonya Engst" initials="TE" userId="S::tbe3@cornell.edu::2e2e9051-7f8d-4d65-9035-d7594ee2a909" providerId="AD"/>
  <p188:author id="{67E0E9EA-F6A5-AA16-55CE-73E07398D153}" name="Debora Wagner" initials="DW" userId="S::dw529@cornell.edu::9198a4b6-aae0-4fcb-bcc5-f1ad77969fa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dwin Juan Lopez" initials="EJL" lastIdx="7" clrIdx="0">
    <p:extLst>
      <p:ext uri="{19B8F6BF-5375-455C-9EA6-DF929625EA0E}">
        <p15:presenceInfo xmlns:p15="http://schemas.microsoft.com/office/powerpoint/2012/main" userId="S::ejl44@cornell.edu::e99a1621-0c6f-4955-b790-6d32ba601a3c" providerId="AD"/>
      </p:ext>
    </p:extLst>
  </p:cmAuthor>
  <p:cmAuthor id="2" name="Tonya J Engst" initials="TJE" lastIdx="7" clrIdx="1">
    <p:extLst>
      <p:ext uri="{19B8F6BF-5375-455C-9EA6-DF929625EA0E}">
        <p15:presenceInfo xmlns:p15="http://schemas.microsoft.com/office/powerpoint/2012/main" userId="S::tbe3@cornell.edu::2e2e9051-7f8d-4d65-9035-d7594ee2a909" providerId="AD"/>
      </p:ext>
    </p:extLst>
  </p:cmAuthor>
  <p:cmAuthor id="3" name="Debora Wagner" initials="DW" lastIdx="6" clrIdx="2">
    <p:extLst>
      <p:ext uri="{19B8F6BF-5375-455C-9EA6-DF929625EA0E}">
        <p15:presenceInfo xmlns:p15="http://schemas.microsoft.com/office/powerpoint/2012/main" userId="S-1-5-21-1275210071-879983540-725345543-1623093" providerId="AD"/>
      </p:ext>
    </p:extLst>
  </p:cmAuthor>
  <p:cmAuthor id="4" name="Tonya Engst" initials="TE" lastIdx="8" clrIdx="3">
    <p:extLst>
      <p:ext uri="{19B8F6BF-5375-455C-9EA6-DF929625EA0E}">
        <p15:presenceInfo xmlns:p15="http://schemas.microsoft.com/office/powerpoint/2012/main" userId="7e6a1b69de0ca46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4E68"/>
    <a:srgbClr val="760000"/>
    <a:srgbClr val="A4001F"/>
    <a:srgbClr val="A4001E"/>
    <a:srgbClr val="3B3838"/>
    <a:srgbClr val="AFABAB"/>
    <a:srgbClr val="AB7942"/>
    <a:srgbClr val="AE7C46"/>
    <a:srgbClr val="FFFFFF"/>
    <a:srgbClr val="E7E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051" autoAdjust="0"/>
    <p:restoredTop sz="95101" autoAdjust="0"/>
  </p:normalViewPr>
  <p:slideViewPr>
    <p:cSldViewPr>
      <p:cViewPr varScale="1">
        <p:scale>
          <a:sx n="56" d="100"/>
          <a:sy n="56" d="100"/>
        </p:scale>
        <p:origin x="72" y="734"/>
      </p:cViewPr>
      <p:guideLst>
        <p:guide orient="horz" pos="2160"/>
        <p:guide pos="3840"/>
      </p:guideLst>
    </p:cSldViewPr>
  </p:slideViewPr>
  <p:outlineViewPr>
    <p:cViewPr>
      <p:scale>
        <a:sx n="75" d="100"/>
        <a:sy n="75"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1500" y="-120"/>
      </p:cViewPr>
      <p:guideLst>
        <p:guide orient="horz" pos="2904"/>
        <p:guide pos="218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commentAuthors" Target="commentAuthors.xml"/><Relationship Id="rId48"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Thrasher" userId="36e6bfd7-a575-4828-b120-98c2e0df01b6" providerId="ADAL" clId="{F69B6CF7-B38F-423A-A9AF-39F8179A5FFA}"/>
    <pc:docChg chg="mod">
      <pc:chgData name="Laura Thrasher" userId="36e6bfd7-a575-4828-b120-98c2e0df01b6" providerId="ADAL" clId="{F69B6CF7-B38F-423A-A9AF-39F8179A5FFA}" dt="2026-05-29T13:17:08.490" v="0"/>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3005138"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pitchFamily="18" charset="0"/>
              </a:defRPr>
            </a:lvl1pPr>
          </a:lstStyle>
          <a:p>
            <a:pPr>
              <a:defRPr/>
            </a:pPr>
            <a:endParaRPr lang="en-US" altLang="en-US"/>
          </a:p>
        </p:txBody>
      </p:sp>
      <p:sp>
        <p:nvSpPr>
          <p:cNvPr id="11267" name="Rectangle 3"/>
          <p:cNvSpPr>
            <a:spLocks noGrp="1" noChangeArrowheads="1"/>
          </p:cNvSpPr>
          <p:nvPr>
            <p:ph type="dt" sz="quarter" idx="1"/>
          </p:nvPr>
        </p:nvSpPr>
        <p:spPr bwMode="auto">
          <a:xfrm>
            <a:off x="3927475" y="0"/>
            <a:ext cx="3005138"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pitchFamily="18" charset="0"/>
              </a:defRPr>
            </a:lvl1pPr>
          </a:lstStyle>
          <a:p>
            <a:pPr>
              <a:defRPr/>
            </a:pPr>
            <a:endParaRPr lang="en-US" altLang="en-US"/>
          </a:p>
        </p:txBody>
      </p:sp>
      <p:sp>
        <p:nvSpPr>
          <p:cNvPr id="11268" name="Rectangle 4"/>
          <p:cNvSpPr>
            <a:spLocks noGrp="1" noChangeArrowheads="1"/>
          </p:cNvSpPr>
          <p:nvPr>
            <p:ph type="ftr" sz="quarter" idx="2"/>
          </p:nvPr>
        </p:nvSpPr>
        <p:spPr bwMode="auto">
          <a:xfrm>
            <a:off x="0" y="8758238"/>
            <a:ext cx="3005138"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pitchFamily="18" charset="0"/>
              </a:defRPr>
            </a:lvl1pPr>
          </a:lstStyle>
          <a:p>
            <a:pPr>
              <a:defRPr/>
            </a:pPr>
            <a:endParaRPr lang="en-US" altLang="en-US"/>
          </a:p>
        </p:txBody>
      </p:sp>
      <p:sp>
        <p:nvSpPr>
          <p:cNvPr id="11269" name="Rectangle 5"/>
          <p:cNvSpPr>
            <a:spLocks noGrp="1" noChangeArrowheads="1"/>
          </p:cNvSpPr>
          <p:nvPr>
            <p:ph type="sldNum" sz="quarter" idx="3"/>
          </p:nvPr>
        </p:nvSpPr>
        <p:spPr bwMode="auto">
          <a:xfrm>
            <a:off x="3927475" y="8758238"/>
            <a:ext cx="3005138"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panose="02020603050405020304" pitchFamily="18" charset="0"/>
              </a:defRPr>
            </a:lvl1pPr>
          </a:lstStyle>
          <a:p>
            <a:pPr>
              <a:defRPr/>
            </a:pPr>
            <a:fld id="{3026C09C-37F2-40CE-B533-3A85335851B0}" type="slidenum">
              <a:rPr lang="en-US" altLang="en-US"/>
              <a:pPr>
                <a:defRPr/>
              </a:pPr>
              <a:t>‹#›</a:t>
            </a:fld>
            <a:endParaRPr lang="en-US" altLang="en-US"/>
          </a:p>
        </p:txBody>
      </p:sp>
    </p:spTree>
    <p:extLst>
      <p:ext uri="{BB962C8B-B14F-4D97-AF65-F5344CB8AC3E}">
        <p14:creationId xmlns:p14="http://schemas.microsoft.com/office/powerpoint/2010/main" val="38584910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005138"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pitchFamily="18" charset="0"/>
              </a:defRPr>
            </a:lvl1pPr>
          </a:lstStyle>
          <a:p>
            <a:pPr>
              <a:defRPr/>
            </a:pPr>
            <a:endParaRPr lang="en-US" altLang="en-US"/>
          </a:p>
        </p:txBody>
      </p:sp>
      <p:sp>
        <p:nvSpPr>
          <p:cNvPr id="9219" name="Rectangle 3"/>
          <p:cNvSpPr>
            <a:spLocks noGrp="1" noChangeArrowheads="1"/>
          </p:cNvSpPr>
          <p:nvPr>
            <p:ph type="dt" idx="1"/>
          </p:nvPr>
        </p:nvSpPr>
        <p:spPr bwMode="auto">
          <a:xfrm>
            <a:off x="3927475" y="0"/>
            <a:ext cx="3005138"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pitchFamily="18" charset="0"/>
              </a:defRPr>
            </a:lvl1pPr>
          </a:lstStyle>
          <a:p>
            <a:pPr>
              <a:defRPr/>
            </a:pPr>
            <a:endParaRPr lang="en-US" altLang="en-US"/>
          </a:p>
        </p:txBody>
      </p:sp>
      <p:sp>
        <p:nvSpPr>
          <p:cNvPr id="4100" name="Rectangle 4"/>
          <p:cNvSpPr>
            <a:spLocks noGrp="1" noRot="1" noChangeAspect="1" noChangeArrowheads="1" noTextEdit="1"/>
          </p:cNvSpPr>
          <p:nvPr>
            <p:ph type="sldImg" idx="2"/>
          </p:nvPr>
        </p:nvSpPr>
        <p:spPr bwMode="auto">
          <a:xfrm>
            <a:off x="393700" y="692150"/>
            <a:ext cx="6146800" cy="34575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1" name="Rectangle 5"/>
          <p:cNvSpPr>
            <a:spLocks noGrp="1" noChangeArrowheads="1"/>
          </p:cNvSpPr>
          <p:nvPr>
            <p:ph type="body" sz="quarter" idx="3"/>
          </p:nvPr>
        </p:nvSpPr>
        <p:spPr bwMode="auto">
          <a:xfrm>
            <a:off x="693738" y="4379913"/>
            <a:ext cx="5546725" cy="41481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222" name="Rectangle 6"/>
          <p:cNvSpPr>
            <a:spLocks noGrp="1" noChangeArrowheads="1"/>
          </p:cNvSpPr>
          <p:nvPr>
            <p:ph type="ftr" sz="quarter" idx="4"/>
          </p:nvPr>
        </p:nvSpPr>
        <p:spPr bwMode="auto">
          <a:xfrm>
            <a:off x="0" y="8758238"/>
            <a:ext cx="3005138"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pitchFamily="18" charset="0"/>
              </a:defRPr>
            </a:lvl1pPr>
          </a:lstStyle>
          <a:p>
            <a:pPr>
              <a:defRPr/>
            </a:pPr>
            <a:endParaRPr lang="en-US" altLang="en-US"/>
          </a:p>
        </p:txBody>
      </p:sp>
      <p:sp>
        <p:nvSpPr>
          <p:cNvPr id="9223" name="Rectangle 7"/>
          <p:cNvSpPr>
            <a:spLocks noGrp="1" noChangeArrowheads="1"/>
          </p:cNvSpPr>
          <p:nvPr>
            <p:ph type="sldNum" sz="quarter" idx="5"/>
          </p:nvPr>
        </p:nvSpPr>
        <p:spPr bwMode="auto">
          <a:xfrm>
            <a:off x="3927475" y="8758238"/>
            <a:ext cx="3005138"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panose="02020603050405020304" pitchFamily="18" charset="0"/>
              </a:defRPr>
            </a:lvl1pPr>
          </a:lstStyle>
          <a:p>
            <a:pPr>
              <a:defRPr/>
            </a:pPr>
            <a:fld id="{C6FE8E4E-F99B-4856-ABBA-70EDBC15061C}" type="slidenum">
              <a:rPr lang="en-US" altLang="en-US"/>
              <a:pPr>
                <a:defRPr/>
              </a:pPr>
              <a:t>‹#›</a:t>
            </a:fld>
            <a:endParaRPr lang="en-US" altLang="en-US"/>
          </a:p>
        </p:txBody>
      </p:sp>
    </p:spTree>
    <p:extLst>
      <p:ext uri="{BB962C8B-B14F-4D97-AF65-F5344CB8AC3E}">
        <p14:creationId xmlns:p14="http://schemas.microsoft.com/office/powerpoint/2010/main" val="8207870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4</a:t>
            </a:fld>
            <a:endParaRPr lang="en-US" altLang="en-US"/>
          </a:p>
        </p:txBody>
      </p:sp>
    </p:spTree>
    <p:extLst>
      <p:ext uri="{BB962C8B-B14F-4D97-AF65-F5344CB8AC3E}">
        <p14:creationId xmlns:p14="http://schemas.microsoft.com/office/powerpoint/2010/main" val="1192912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34</a:t>
            </a:fld>
            <a:endParaRPr lang="en-US" altLang="en-US"/>
          </a:p>
        </p:txBody>
      </p:sp>
    </p:spTree>
    <p:extLst>
      <p:ext uri="{BB962C8B-B14F-4D97-AF65-F5344CB8AC3E}">
        <p14:creationId xmlns:p14="http://schemas.microsoft.com/office/powerpoint/2010/main" val="7359241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35</a:t>
            </a:fld>
            <a:endParaRPr lang="en-US" altLang="en-US"/>
          </a:p>
        </p:txBody>
      </p:sp>
    </p:spTree>
    <p:extLst>
      <p:ext uri="{BB962C8B-B14F-4D97-AF65-F5344CB8AC3E}">
        <p14:creationId xmlns:p14="http://schemas.microsoft.com/office/powerpoint/2010/main" val="2858242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5</a:t>
            </a:fld>
            <a:endParaRPr lang="en-US" altLang="en-US"/>
          </a:p>
        </p:txBody>
      </p:sp>
    </p:spTree>
    <p:extLst>
      <p:ext uri="{BB962C8B-B14F-4D97-AF65-F5344CB8AC3E}">
        <p14:creationId xmlns:p14="http://schemas.microsoft.com/office/powerpoint/2010/main" val="324008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ea typeface="ＭＳ Ｐゴシック" panose="020B0600070205080204" pitchFamily="34" charset="-128"/>
              </a:rPr>
              <a:t>1. SSI is affected by</a:t>
            </a:r>
            <a:br>
              <a:rPr lang="en-US" altLang="en-US" dirty="0">
                <a:ea typeface="ＭＳ Ｐゴシック" panose="020B0600070205080204" pitchFamily="34" charset="-128"/>
              </a:rPr>
            </a:br>
            <a:r>
              <a:rPr lang="en-US" altLang="en-US" dirty="0">
                <a:ea typeface="ＭＳ Ｐゴシック" panose="020B0600070205080204" pitchFamily="34" charset="-128"/>
              </a:rPr>
              <a:t>a)	earned income only</a:t>
            </a:r>
            <a:br>
              <a:rPr lang="en-US" altLang="en-US" dirty="0">
                <a:ea typeface="ＭＳ Ｐゴシック" panose="020B0600070205080204" pitchFamily="34" charset="-128"/>
              </a:rPr>
            </a:br>
            <a:r>
              <a:rPr lang="en-US" altLang="en-US" dirty="0">
                <a:ea typeface="ＭＳ Ｐゴシック" panose="020B0600070205080204" pitchFamily="34" charset="-128"/>
              </a:rPr>
              <a:t>b) 	unearned income only</a:t>
            </a:r>
            <a:br>
              <a:rPr lang="en-US" altLang="en-US" dirty="0">
                <a:ea typeface="ＭＳ Ｐゴシック" panose="020B0600070205080204" pitchFamily="34" charset="-128"/>
              </a:rPr>
            </a:br>
            <a:r>
              <a:rPr lang="en-US" altLang="en-US" dirty="0">
                <a:ea typeface="ＭＳ Ｐゴシック" panose="020B0600070205080204" pitchFamily="34" charset="-128"/>
              </a:rPr>
              <a:t>c) 	</a:t>
            </a:r>
            <a:r>
              <a:rPr lang="en-US" altLang="en-US" b="1" dirty="0">
                <a:ea typeface="ＭＳ Ｐゴシック" panose="020B0600070205080204" pitchFamily="34" charset="-128"/>
              </a:rPr>
              <a:t>both earned and unearned income</a:t>
            </a:r>
          </a:p>
          <a:p>
            <a:r>
              <a:rPr lang="en-US" altLang="en-US" dirty="0">
                <a:ea typeface="ＭＳ Ｐゴシック" panose="020B0600070205080204" pitchFamily="34" charset="-128"/>
              </a:rPr>
              <a:t>d)	neither earned nor unearned income</a:t>
            </a:r>
            <a:br>
              <a:rPr lang="en-US" altLang="en-US" dirty="0">
                <a:ea typeface="ＭＳ Ｐゴシック" panose="020B0600070205080204" pitchFamily="34" charset="-128"/>
              </a:rPr>
            </a:br>
            <a:br>
              <a:rPr lang="en-US" altLang="en-US" dirty="0">
                <a:ea typeface="ＭＳ Ｐゴシック" panose="020B0600070205080204" pitchFamily="34" charset="-128"/>
              </a:rPr>
            </a:br>
            <a:r>
              <a:rPr lang="en-US" altLang="en-US" dirty="0">
                <a:ea typeface="ＭＳ Ｐゴシック" panose="020B0600070205080204" pitchFamily="34" charset="-128"/>
              </a:rPr>
              <a:t>Correct answer is c</a:t>
            </a:r>
            <a:endParaRPr lang="en-US" dirty="0"/>
          </a:p>
        </p:txBody>
      </p:sp>
      <p:sp>
        <p:nvSpPr>
          <p:cNvPr id="4" name="Slide Number Placeholder 3"/>
          <p:cNvSpPr>
            <a:spLocks noGrp="1"/>
          </p:cNvSpPr>
          <p:nvPr>
            <p:ph type="sldNum" sz="quarter" idx="10"/>
          </p:nvPr>
        </p:nvSpPr>
        <p:spPr/>
        <p:txBody>
          <a:bodyPr/>
          <a:lstStyle/>
          <a:p>
            <a:pPr>
              <a:defRPr/>
            </a:pPr>
            <a:fld id="{C6FE8E4E-F99B-4856-ABBA-70EDBC15061C}" type="slidenum">
              <a:rPr lang="en-US" altLang="en-US" smtClean="0"/>
              <a:pPr>
                <a:defRPr/>
              </a:pPr>
              <a:t>7</a:t>
            </a:fld>
            <a:endParaRPr lang="en-US" altLang="en-US"/>
          </a:p>
        </p:txBody>
      </p:sp>
    </p:spTree>
    <p:extLst>
      <p:ext uri="{BB962C8B-B14F-4D97-AF65-F5344CB8AC3E}">
        <p14:creationId xmlns:p14="http://schemas.microsoft.com/office/powerpoint/2010/main" val="3661898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8</a:t>
            </a:fld>
            <a:endParaRPr lang="en-US" altLang="en-US"/>
          </a:p>
        </p:txBody>
      </p:sp>
    </p:spTree>
    <p:extLst>
      <p:ext uri="{BB962C8B-B14F-4D97-AF65-F5344CB8AC3E}">
        <p14:creationId xmlns:p14="http://schemas.microsoft.com/office/powerpoint/2010/main" val="800250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9</a:t>
            </a:fld>
            <a:endParaRPr lang="en-US" altLang="en-US"/>
          </a:p>
        </p:txBody>
      </p:sp>
    </p:spTree>
    <p:extLst>
      <p:ext uri="{BB962C8B-B14F-4D97-AF65-F5344CB8AC3E}">
        <p14:creationId xmlns:p14="http://schemas.microsoft.com/office/powerpoint/2010/main" val="1805175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36588" algn="l"/>
              </a:tabLst>
            </a:pPr>
            <a:r>
              <a:rPr lang="en-US" altLang="en-US" b="1" dirty="0">
                <a:solidFill>
                  <a:schemeClr val="folHlink"/>
                </a:solidFill>
                <a:latin typeface="Times New Roman" panose="02020603050405020304" pitchFamily="18" charset="0"/>
                <a:ea typeface="ＭＳ Ｐゴシック" panose="020B0600070205080204" pitchFamily="34" charset="-128"/>
              </a:rPr>
              <a:t>OBJECTIVE 7:</a:t>
            </a:r>
          </a:p>
          <a:p>
            <a:pPr>
              <a:tabLst>
                <a:tab pos="636588" algn="l"/>
              </a:tabLst>
            </a:pPr>
            <a:r>
              <a:rPr lang="en-US" altLang="en-US" b="1" dirty="0">
                <a:solidFill>
                  <a:schemeClr val="folHlink"/>
                </a:solidFill>
                <a:latin typeface="Times New Roman" panose="02020603050405020304" pitchFamily="18" charset="0"/>
                <a:ea typeface="ＭＳ Ｐゴシック" panose="020B0600070205080204" pitchFamily="34" charset="-128"/>
              </a:rPr>
              <a:t>IDENTIFY AND UTILIZE THE PLAN FOR ACHIEVING SELF-SUPPORT.</a:t>
            </a:r>
          </a:p>
          <a:p>
            <a:pPr>
              <a:tabLst>
                <a:tab pos="636588" algn="l"/>
              </a:tabLst>
            </a:pPr>
            <a:endParaRPr lang="en-US" altLang="en-US" b="1" dirty="0">
              <a:solidFill>
                <a:schemeClr val="folHlink"/>
              </a:solidFill>
              <a:latin typeface="Times New Roman" panose="02020603050405020304" pitchFamily="18" charset="0"/>
              <a:ea typeface="ＭＳ Ｐゴシック" panose="020B0600070205080204" pitchFamily="34" charset="-128"/>
            </a:endParaRPr>
          </a:p>
          <a:p>
            <a:pPr>
              <a:tabLst>
                <a:tab pos="636588" algn="l"/>
              </a:tabLst>
            </a:pPr>
            <a:r>
              <a:rPr lang="en-US" altLang="en-US" dirty="0">
                <a:latin typeface="Times New Roman" panose="02020603050405020304" pitchFamily="18" charset="0"/>
                <a:ea typeface="ＭＳ Ｐゴシック" panose="020B0600070205080204" pitchFamily="34" charset="-128"/>
              </a:rPr>
              <a:t>Begin this chapter by showing the </a:t>
            </a:r>
            <a:r>
              <a:rPr lang="ja-JP" altLang="en-US" dirty="0">
                <a:latin typeface="Times New Roman" panose="02020603050405020304" pitchFamily="18" charset="0"/>
                <a:ea typeface="+mn-ea"/>
              </a:rPr>
              <a:t>“</a:t>
            </a:r>
            <a:r>
              <a:rPr lang="en-US" altLang="ja-JP" u="sng" dirty="0">
                <a:latin typeface="Times New Roman" panose="02020603050405020304" pitchFamily="18" charset="0"/>
                <a:ea typeface="+mn-ea"/>
              </a:rPr>
              <a:t>PASS</a:t>
            </a:r>
            <a:r>
              <a:rPr lang="ja-JP" altLang="en-US" dirty="0">
                <a:latin typeface="Times New Roman" panose="02020603050405020304" pitchFamily="18" charset="0"/>
                <a:ea typeface="+mn-ea"/>
              </a:rPr>
              <a:t>”</a:t>
            </a:r>
            <a:r>
              <a:rPr lang="en-US" altLang="ja-JP" dirty="0">
                <a:latin typeface="Times New Roman" panose="02020603050405020304" pitchFamily="18" charset="0"/>
                <a:ea typeface="+mn-ea"/>
              </a:rPr>
              <a:t> video produced by the Institute for Child Health Policy.</a:t>
            </a:r>
          </a:p>
          <a:p>
            <a:pPr>
              <a:tabLst>
                <a:tab pos="636588" algn="l"/>
              </a:tabLst>
            </a:pPr>
            <a:endParaRPr lang="en-US" altLang="en-US" dirty="0">
              <a:latin typeface="Times New Roman" panose="02020603050405020304" pitchFamily="18" charset="0"/>
              <a:ea typeface="ＭＳ Ｐゴシック" panose="020B0600070205080204" pitchFamily="34" charset="-128"/>
            </a:endParaRPr>
          </a:p>
          <a:p>
            <a:pPr>
              <a:tabLst>
                <a:tab pos="636588" algn="l"/>
              </a:tabLst>
            </a:pPr>
            <a:r>
              <a:rPr lang="en-US" altLang="en-US" dirty="0">
                <a:latin typeface="Times New Roman" panose="02020603050405020304" pitchFamily="18" charset="0"/>
                <a:ea typeface="ＭＳ Ｐゴシック" panose="020B0600070205080204" pitchFamily="34" charset="-128"/>
              </a:rPr>
              <a:t>Following the video, explain that PASS is an SSI work incentive under which persons with disabilities can set aside income and/or resources to be used to achieve specific work goals. A PASS can be established to cover the costs of obtaining an education, receiving vocational training, starting a business, or purchasing support services which enable individuals to work and result in reduction/cessation of benefits (SSI/SSDI). These support services may include:</a:t>
            </a:r>
          </a:p>
          <a:p>
            <a:pPr marL="695325" lvl="1" indent="-241300">
              <a:buFontTx/>
              <a:buChar char="•"/>
              <a:tabLst>
                <a:tab pos="636588" algn="l"/>
              </a:tabLst>
            </a:pPr>
            <a:r>
              <a:rPr lang="en-US" altLang="en-US" dirty="0">
                <a:latin typeface="Times New Roman" panose="02020603050405020304" pitchFamily="18" charset="0"/>
                <a:ea typeface="ＭＳ Ｐゴシック" panose="020B0600070205080204" pitchFamily="34" charset="-128"/>
              </a:rPr>
              <a:t>The purchase of coaching/job advocacy supports needed to obtain / maintain employment;</a:t>
            </a:r>
          </a:p>
          <a:p>
            <a:pPr marL="695325" lvl="1" indent="-241300">
              <a:buFontTx/>
              <a:buChar char="•"/>
              <a:tabLst>
                <a:tab pos="636588" algn="l"/>
              </a:tabLst>
            </a:pPr>
            <a:r>
              <a:rPr lang="en-US" altLang="en-US" dirty="0">
                <a:latin typeface="Times New Roman" panose="02020603050405020304" pitchFamily="18" charset="0"/>
                <a:ea typeface="ＭＳ Ｐゴシック" panose="020B0600070205080204" pitchFamily="34" charset="-128"/>
              </a:rPr>
              <a:t>Vocational evaluation</a:t>
            </a:r>
          </a:p>
          <a:p>
            <a:pPr marL="695325" lvl="1" indent="-241300">
              <a:buFontTx/>
              <a:buChar char="•"/>
              <a:tabLst>
                <a:tab pos="636588" algn="l"/>
              </a:tabLst>
            </a:pPr>
            <a:r>
              <a:rPr lang="en-US" altLang="en-US" dirty="0">
                <a:latin typeface="Times New Roman" panose="02020603050405020304" pitchFamily="18" charset="0"/>
                <a:ea typeface="ＭＳ Ｐゴシック" panose="020B0600070205080204" pitchFamily="34" charset="-128"/>
              </a:rPr>
              <a:t>The payment of transportation-related expenses;</a:t>
            </a:r>
          </a:p>
          <a:p>
            <a:pPr marL="695325" lvl="1" indent="-241300">
              <a:buFontTx/>
              <a:buChar char="•"/>
              <a:tabLst>
                <a:tab pos="636588" algn="l"/>
              </a:tabLst>
            </a:pPr>
            <a:r>
              <a:rPr lang="en-US" altLang="en-US" dirty="0">
                <a:latin typeface="Times New Roman" panose="02020603050405020304" pitchFamily="18" charset="0"/>
                <a:ea typeface="ＭＳ Ｐゴシック" panose="020B0600070205080204" pitchFamily="34" charset="-128"/>
              </a:rPr>
              <a:t>The purchase of job-related equipment, uniforms, etc.;</a:t>
            </a:r>
          </a:p>
          <a:p>
            <a:pPr marL="695325" lvl="1" indent="-241300">
              <a:buFontTx/>
              <a:buChar char="•"/>
              <a:tabLst>
                <a:tab pos="636588" algn="l"/>
              </a:tabLst>
            </a:pPr>
            <a:r>
              <a:rPr lang="en-US" altLang="en-US" dirty="0">
                <a:latin typeface="Times New Roman" panose="02020603050405020304" pitchFamily="18" charset="0"/>
                <a:ea typeface="ＭＳ Ｐゴシック" panose="020B0600070205080204" pitchFamily="34" charset="-128"/>
              </a:rPr>
              <a:t>The mechanism for allowing individuals or groups of individuals to purchase a business; and</a:t>
            </a:r>
          </a:p>
          <a:p>
            <a:pPr marL="695325" lvl="1" indent="-241300">
              <a:buFontTx/>
              <a:buChar char="•"/>
              <a:tabLst>
                <a:tab pos="636588" algn="l"/>
              </a:tabLst>
            </a:pPr>
            <a:r>
              <a:rPr lang="en-US" altLang="en-US" dirty="0">
                <a:latin typeface="Times New Roman" panose="02020603050405020304" pitchFamily="18" charset="0"/>
                <a:ea typeface="ＭＳ Ｐゴシック" panose="020B0600070205080204" pitchFamily="34" charset="-128"/>
              </a:rPr>
              <a:t>Any other services/equipment needed to support individuals in a work-related manner.</a:t>
            </a:r>
          </a:p>
          <a:p>
            <a:pPr marL="695325" lvl="1" indent="-241300">
              <a:tabLst>
                <a:tab pos="636588" algn="l"/>
              </a:tabLst>
            </a:pPr>
            <a:endParaRPr lang="en-US" altLang="en-US" dirty="0">
              <a:latin typeface="Times New Roman" panose="02020603050405020304" pitchFamily="18" charset="0"/>
              <a:ea typeface="ＭＳ Ｐゴシック" panose="020B0600070205080204" pitchFamily="34" charset="-128"/>
            </a:endParaRPr>
          </a:p>
          <a:p>
            <a:pPr>
              <a:tabLst>
                <a:tab pos="636588" algn="l"/>
              </a:tabLst>
            </a:pPr>
            <a:r>
              <a:rPr lang="en-US" altLang="en-US" u="sng" dirty="0">
                <a:latin typeface="Times New Roman" panose="02020603050405020304" pitchFamily="18" charset="0"/>
                <a:ea typeface="ＭＳ Ｐゴシック" panose="020B0600070205080204" pitchFamily="34" charset="-128"/>
              </a:rPr>
              <a:t>Transition</a:t>
            </a:r>
            <a:r>
              <a:rPr lang="en-US" altLang="en-US" dirty="0">
                <a:latin typeface="Times New Roman" panose="02020603050405020304" pitchFamily="18" charset="0"/>
                <a:ea typeface="ＭＳ Ｐゴシック" panose="020B0600070205080204" pitchFamily="34" charset="-128"/>
              </a:rPr>
              <a:t> to next slide explaining the history of PASS and most recent program modifications.</a:t>
            </a:r>
          </a:p>
          <a:p>
            <a:pPr>
              <a:tabLst>
                <a:tab pos="636588" algn="l"/>
              </a:tabLst>
            </a:pPr>
            <a:r>
              <a:rPr lang="en-US" altLang="en-US" dirty="0">
                <a:latin typeface="Calibri" panose="020F0502020204030204" pitchFamily="34" charset="0"/>
                <a:ea typeface="ＭＳ Ｐゴシック" panose="020B0600070205080204" pitchFamily="34" charset="-128"/>
              </a:rPr>
              <a:t>Poll: If I inherited $100,000 from my uncle and was an SSD recipient, I could not place it in a PASS. True or False? </a:t>
            </a:r>
            <a:r>
              <a:rPr lang="en-US" altLang="en-US" b="1" dirty="0">
                <a:latin typeface="Calibri" panose="020F0502020204030204" pitchFamily="34" charset="0"/>
                <a:ea typeface="ＭＳ Ｐゴシック" panose="020B0600070205080204" pitchFamily="34" charset="-128"/>
              </a:rPr>
              <a:t>On slide 5</a:t>
            </a:r>
            <a:endParaRPr lang="en-US" dirty="0"/>
          </a:p>
        </p:txBody>
      </p:sp>
      <p:sp>
        <p:nvSpPr>
          <p:cNvPr id="4" name="Slide Number Placeholder 3"/>
          <p:cNvSpPr>
            <a:spLocks noGrp="1"/>
          </p:cNvSpPr>
          <p:nvPr>
            <p:ph type="sldNum" sz="quarter" idx="10"/>
          </p:nvPr>
        </p:nvSpPr>
        <p:spPr/>
        <p:txBody>
          <a:bodyPr/>
          <a:lstStyle/>
          <a:p>
            <a:pPr>
              <a:defRPr/>
            </a:pPr>
            <a:fld id="{C6FE8E4E-F99B-4856-ABBA-70EDBC15061C}" type="slidenum">
              <a:rPr lang="en-US" altLang="en-US" smtClean="0"/>
              <a:pPr>
                <a:defRPr/>
              </a:pPr>
              <a:t>11</a:t>
            </a:fld>
            <a:endParaRPr lang="en-US" altLang="en-US"/>
          </a:p>
        </p:txBody>
      </p:sp>
    </p:spTree>
    <p:extLst>
      <p:ext uri="{BB962C8B-B14F-4D97-AF65-F5344CB8AC3E}">
        <p14:creationId xmlns:p14="http://schemas.microsoft.com/office/powerpoint/2010/main" val="708927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Times" pitchFamily="18" charset="0"/>
                <a:ea typeface="ＭＳ Ｐゴシック" charset="-128"/>
                <a:cs typeface="ＭＳ Ｐゴシック" charset="-128"/>
              </a:rPr>
              <a:t>To be approved by SSA, a PASS must be developed by </a:t>
            </a:r>
          </a:p>
          <a:p>
            <a:pPr lvl="0"/>
            <a:r>
              <a:rPr lang="en-US" sz="1200" kern="1200" dirty="0">
                <a:solidFill>
                  <a:schemeClr val="tx1"/>
                </a:solidFill>
                <a:effectLst/>
                <a:latin typeface="Times" pitchFamily="18" charset="0"/>
                <a:ea typeface="ＭＳ Ｐゴシック" charset="-128"/>
                <a:cs typeface="ＭＳ Ｐゴシック" charset="-128"/>
              </a:rPr>
              <a:t>a vocational rehabilitation specialist</a:t>
            </a:r>
          </a:p>
          <a:p>
            <a:pPr lvl="0"/>
            <a:r>
              <a:rPr lang="en-US" sz="1200" kern="1200" dirty="0">
                <a:solidFill>
                  <a:schemeClr val="tx1"/>
                </a:solidFill>
                <a:effectLst/>
                <a:latin typeface="Times" pitchFamily="18" charset="0"/>
                <a:ea typeface="ＭＳ Ｐゴシック" charset="-128"/>
                <a:cs typeface="ＭＳ Ｐゴシック" charset="-128"/>
              </a:rPr>
              <a:t>the beneficiary</a:t>
            </a:r>
          </a:p>
          <a:p>
            <a:pPr lvl="0"/>
            <a:r>
              <a:rPr lang="en-US" sz="1200" kern="1200" dirty="0">
                <a:solidFill>
                  <a:schemeClr val="tx1"/>
                </a:solidFill>
                <a:effectLst/>
                <a:latin typeface="Times" pitchFamily="18" charset="0"/>
                <a:ea typeface="ＭＳ Ｐゴシック" charset="-128"/>
                <a:cs typeface="ＭＳ Ｐゴシック" charset="-128"/>
              </a:rPr>
              <a:t>the PASS Cadre at SSA</a:t>
            </a:r>
          </a:p>
          <a:p>
            <a:pPr lvl="0"/>
            <a:r>
              <a:rPr lang="en-US" sz="1200" b="1" kern="1200" dirty="0">
                <a:solidFill>
                  <a:schemeClr val="tx1"/>
                </a:solidFill>
                <a:effectLst/>
                <a:latin typeface="Times" pitchFamily="18" charset="0"/>
                <a:ea typeface="ＭＳ Ｐゴシック" charset="-128"/>
                <a:cs typeface="ＭＳ Ｐゴシック" charset="-128"/>
              </a:rPr>
              <a:t>any or all of the above</a:t>
            </a:r>
            <a:endParaRPr lang="en-US" sz="1200" kern="1200" dirty="0">
              <a:solidFill>
                <a:schemeClr val="tx1"/>
              </a:solidFill>
              <a:effectLst/>
              <a:latin typeface="Times" pitchFamily="18" charset="0"/>
              <a:ea typeface="ＭＳ Ｐゴシック" charset="-128"/>
              <a:cs typeface="ＭＳ Ｐゴシック" charset="-128"/>
            </a:endParaRPr>
          </a:p>
          <a:p>
            <a:endParaRPr lang="en-US" dirty="0"/>
          </a:p>
        </p:txBody>
      </p:sp>
      <p:sp>
        <p:nvSpPr>
          <p:cNvPr id="4" name="Slide Number Placeholder 3"/>
          <p:cNvSpPr>
            <a:spLocks noGrp="1"/>
          </p:cNvSpPr>
          <p:nvPr>
            <p:ph type="sldNum" sz="quarter" idx="10"/>
          </p:nvPr>
        </p:nvSpPr>
        <p:spPr/>
        <p:txBody>
          <a:bodyPr/>
          <a:lstStyle/>
          <a:p>
            <a:pPr>
              <a:defRPr/>
            </a:pPr>
            <a:fld id="{C6FE8E4E-F99B-4856-ABBA-70EDBC15061C}" type="slidenum">
              <a:rPr lang="en-US" altLang="en-US" smtClean="0"/>
              <a:pPr>
                <a:defRPr/>
              </a:pPr>
              <a:t>12</a:t>
            </a:fld>
            <a:endParaRPr lang="en-US" altLang="en-US"/>
          </a:p>
        </p:txBody>
      </p:sp>
    </p:spTree>
    <p:extLst>
      <p:ext uri="{BB962C8B-B14F-4D97-AF65-F5344CB8AC3E}">
        <p14:creationId xmlns:p14="http://schemas.microsoft.com/office/powerpoint/2010/main" val="1496003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22</a:t>
            </a:fld>
            <a:endParaRPr lang="en-US" altLang="en-US"/>
          </a:p>
        </p:txBody>
      </p:sp>
    </p:spTree>
    <p:extLst>
      <p:ext uri="{BB962C8B-B14F-4D97-AF65-F5344CB8AC3E}">
        <p14:creationId xmlns:p14="http://schemas.microsoft.com/office/powerpoint/2010/main" val="3832917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ea typeface="ＭＳ Ｐゴシック" panose="020B0600070205080204" pitchFamily="34" charset="-128"/>
              </a:rPr>
              <a:t>If an SSI recipient has $70,000 in an ABLE account, she</a:t>
            </a:r>
          </a:p>
          <a:p>
            <a:endParaRPr lang="en-US" altLang="en-US" dirty="0">
              <a:ea typeface="ＭＳ Ｐゴシック" panose="020B0600070205080204" pitchFamily="34" charset="-128"/>
            </a:endParaRPr>
          </a:p>
          <a:p>
            <a:r>
              <a:rPr lang="en-US" altLang="en-US" dirty="0">
                <a:ea typeface="ＭＳ Ｐゴシック" panose="020B0600070205080204" pitchFamily="34" charset="-128"/>
              </a:rPr>
              <a:t>Will lose her SSI until she reduces her resources to below $2000</a:t>
            </a:r>
          </a:p>
          <a:p>
            <a:r>
              <a:rPr lang="en-US" altLang="en-US" dirty="0">
                <a:ea typeface="ＭＳ Ｐゴシック" panose="020B0600070205080204" pitchFamily="34" charset="-128"/>
              </a:rPr>
              <a:t>Will lose her Medicaid until she reduces her resources to below the asset limit in her State</a:t>
            </a:r>
          </a:p>
          <a:p>
            <a:r>
              <a:rPr lang="en-US" altLang="en-US" b="1" dirty="0">
                <a:ea typeface="ＭＳ Ｐゴシック" panose="020B0600070205080204" pitchFamily="34" charset="-128"/>
              </a:rPr>
              <a:t>Will keep her SSI and Medicaid as funds in an ABLE account are excluded up to $100,000</a:t>
            </a:r>
          </a:p>
          <a:p>
            <a:r>
              <a:rPr lang="en-US" altLang="en-US" dirty="0">
                <a:ea typeface="ＭＳ Ｐゴシック" panose="020B0600070205080204" pitchFamily="34" charset="-128"/>
              </a:rPr>
              <a:t>None of the above</a:t>
            </a:r>
          </a:p>
        </p:txBody>
      </p:sp>
      <p:sp>
        <p:nvSpPr>
          <p:cNvPr id="4" name="Slide Number Placeholder 3"/>
          <p:cNvSpPr>
            <a:spLocks noGrp="1"/>
          </p:cNvSpPr>
          <p:nvPr>
            <p:ph type="sldNum" sz="quarter" idx="10"/>
          </p:nvPr>
        </p:nvSpPr>
        <p:spPr/>
        <p:txBody>
          <a:bodyPr/>
          <a:lstStyle/>
          <a:p>
            <a:pPr>
              <a:defRPr/>
            </a:pPr>
            <a:fld id="{C6FE8E4E-F99B-4856-ABBA-70EDBC15061C}" type="slidenum">
              <a:rPr lang="en-US" altLang="en-US" smtClean="0"/>
              <a:pPr>
                <a:defRPr/>
              </a:pPr>
              <a:t>27</a:t>
            </a:fld>
            <a:endParaRPr lang="en-US" altLang="en-US"/>
          </a:p>
        </p:txBody>
      </p:sp>
    </p:spTree>
    <p:extLst>
      <p:ext uri="{BB962C8B-B14F-4D97-AF65-F5344CB8AC3E}">
        <p14:creationId xmlns:p14="http://schemas.microsoft.com/office/powerpoint/2010/main" val="2097102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07424" y="6208776"/>
            <a:ext cx="2743200" cy="365125"/>
          </a:xfrm>
        </p:spPr>
        <p:txBody>
          <a:bodyPr/>
          <a:lstStyle>
            <a:lvl1pPr>
              <a:defRPr baseline="0">
                <a:solidFill>
                  <a:srgbClr val="C32E22"/>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A4001F"/>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1825624"/>
            <a:ext cx="10515600" cy="4752157"/>
          </a:xfrm>
        </p:spPr>
        <p:txBody>
          <a:bodyPr/>
          <a:lstStyle>
            <a:lvl1pPr>
              <a:lnSpc>
                <a:spcPct val="100000"/>
              </a:lnSpc>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22823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 no list">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06988" y="6212657"/>
            <a:ext cx="2743200" cy="365125"/>
          </a:xfrm>
        </p:spPr>
        <p:txBody>
          <a:bodyPr/>
          <a:lstStyle>
            <a:lvl1pPr>
              <a:defRPr baseline="0">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1825624"/>
            <a:ext cx="10515600" cy="4752157"/>
          </a:xfrm>
        </p:spPr>
        <p:txBody>
          <a:bodyPr/>
          <a:lstStyle>
            <a:lvl1pPr marL="0" indent="0">
              <a:lnSpc>
                <a:spcPct val="100000"/>
              </a:lnSpc>
              <a:buNone/>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29735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Paragraph, List">
    <p:spTree>
      <p:nvGrpSpPr>
        <p:cNvPr id="1" name=""/>
        <p:cNvGrpSpPr/>
        <p:nvPr/>
      </p:nvGrpSpPr>
      <p:grpSpPr>
        <a:xfrm>
          <a:off x="0" y="0"/>
          <a:ext cx="0" cy="0"/>
          <a:chOff x="0" y="0"/>
          <a:chExt cx="0" cy="0"/>
        </a:xfrm>
      </p:grpSpPr>
      <p:sp>
        <p:nvSpPr>
          <p:cNvPr id="2" name="Title 1"/>
          <p:cNvSpPr>
            <a:spLocks noGrp="1"/>
          </p:cNvSpPr>
          <p:nvPr>
            <p:ph type="title"/>
          </p:nvPr>
        </p:nvSpPr>
        <p:spPr>
          <a:xfrm>
            <a:off x="841248" y="365760"/>
            <a:ext cx="10363200" cy="1219200"/>
          </a:xfrm>
        </p:spPr>
        <p:txBody>
          <a:bodyPr anchor="b"/>
          <a:lstStyle>
            <a:lvl1pPr algn="l">
              <a:defRPr/>
            </a:lvl1pPr>
          </a:lstStyle>
          <a:p>
            <a:r>
              <a:rPr lang="en-US" dirty="0"/>
              <a:t>Click to edit Master title style</a:t>
            </a:r>
          </a:p>
        </p:txBody>
      </p:sp>
      <p:sp>
        <p:nvSpPr>
          <p:cNvPr id="7" name="Rectangle 3"/>
          <p:cNvSpPr>
            <a:spLocks noGrp="1" noChangeArrowheads="1"/>
          </p:cNvSpPr>
          <p:nvPr>
            <p:ph idx="1" hasCustomPrompt="1"/>
          </p:nvPr>
        </p:nvSpPr>
        <p:spPr bwMode="auto">
          <a:xfrm>
            <a:off x="841248" y="1828800"/>
            <a:ext cx="103632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0" indent="0">
              <a:spcAft>
                <a:spcPts val="1000"/>
              </a:spcAft>
              <a:buNone/>
              <a:defRPr/>
            </a:lvl1pPr>
            <a:lvl2pPr marL="228600" indent="-228600">
              <a:buSzPct val="110000"/>
              <a:tabLst/>
              <a:defRPr/>
            </a:lvl2pPr>
            <a:lvl3pPr marL="574675" indent="-231775">
              <a:tabLst/>
              <a:defRPr/>
            </a:lvl3pPr>
          </a:lstStyle>
          <a:p>
            <a:pPr lvl="0"/>
            <a:r>
              <a:rPr lang="en-US" altLang="en-US" noProof="0" dirty="0"/>
              <a:t>Edit Master text styles</a:t>
            </a:r>
          </a:p>
          <a:p>
            <a:pPr lvl="1"/>
            <a:r>
              <a:rPr lang="en-US" altLang="en-US" noProof="0" dirty="0"/>
              <a:t>Second level</a:t>
            </a:r>
          </a:p>
          <a:p>
            <a:pPr lvl="2"/>
            <a:r>
              <a:rPr lang="en-US" altLang="en-US" noProof="0" dirty="0"/>
              <a:t>Third level</a:t>
            </a:r>
          </a:p>
          <a:p>
            <a:pPr lvl="3"/>
            <a:r>
              <a:rPr lang="en-US" altLang="en-US" noProof="0" dirty="0"/>
              <a:t>Fourth level</a:t>
            </a:r>
          </a:p>
          <a:p>
            <a:pPr lvl="4"/>
            <a:r>
              <a:rPr lang="en-US" altLang="en-US" noProof="0" dirty="0"/>
              <a:t>Fifth level</a:t>
            </a:r>
          </a:p>
        </p:txBody>
      </p:sp>
      <p:sp>
        <p:nvSpPr>
          <p:cNvPr id="6" name="Rectangle 6"/>
          <p:cNvSpPr>
            <a:spLocks noGrp="1" noChangeArrowheads="1"/>
          </p:cNvSpPr>
          <p:nvPr>
            <p:ph type="sldNum" sz="quarter" idx="12"/>
          </p:nvPr>
        </p:nvSpPr>
        <p:spPr>
          <a:xfrm>
            <a:off x="9144000" y="6172200"/>
            <a:ext cx="2743200" cy="365125"/>
          </a:xfrm>
          <a:ln/>
        </p:spPr>
        <p:txBody>
          <a:bodyPr/>
          <a:lstStyle>
            <a:lvl1pPr>
              <a:defRPr>
                <a:solidFill>
                  <a:srgbClr val="0F4C5A"/>
                </a:solidFill>
              </a:defRPr>
            </a:lvl1pPr>
          </a:lstStyle>
          <a:p>
            <a:pPr>
              <a:defRPr/>
            </a:pPr>
            <a:fld id="{AECA84E8-8966-445B-8C3B-6E846FF49667}" type="slidenum">
              <a:rPr lang="en-US" altLang="en-US" smtClean="0"/>
              <a:pPr>
                <a:defRPr/>
              </a:pPr>
              <a:t>‹#›</a:t>
            </a:fld>
            <a:endParaRPr lang="en-US" altLang="en-US" sz="1400" dirty="0">
              <a:latin typeface="Times" panose="02020603050405020304" pitchFamily="18" charset="0"/>
            </a:endParaRPr>
          </a:p>
        </p:txBody>
      </p:sp>
    </p:spTree>
    <p:extLst>
      <p:ext uri="{BB962C8B-B14F-4D97-AF65-F5344CB8AC3E}">
        <p14:creationId xmlns:p14="http://schemas.microsoft.com/office/powerpoint/2010/main" val="27794247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p Slid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hasCustomPrompt="1"/>
          </p:nvPr>
        </p:nvSpPr>
        <p:spPr>
          <a:xfrm>
            <a:off x="838200" y="1825624"/>
            <a:ext cx="6641360" cy="4752157"/>
          </a:xfrm>
        </p:spPr>
        <p:txBody>
          <a:bodyPr/>
          <a:lstStyle>
            <a:lvl1pPr>
              <a:lnSpc>
                <a:spcPct val="100000"/>
              </a:lnSpc>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5B738442-E444-A34B-0E68-5B809DADB59A}"/>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96200" y="1676400"/>
            <a:ext cx="4033142" cy="4038600"/>
          </a:xfrm>
          <a:prstGeom prst="rect">
            <a:avLst/>
          </a:prstGeom>
        </p:spPr>
      </p:pic>
      <p:sp>
        <p:nvSpPr>
          <p:cNvPr id="7" name="Content Placeholder 2">
            <a:extLst>
              <a:ext uri="{FF2B5EF4-FFF2-40B4-BE49-F238E27FC236}">
                <a16:creationId xmlns:a16="http://schemas.microsoft.com/office/drawing/2014/main" id="{7258FCB8-F144-0C6F-ED66-7D2499911C07}"/>
              </a:ext>
            </a:extLst>
          </p:cNvPr>
          <p:cNvSpPr>
            <a:spLocks noGrp="1"/>
          </p:cNvSpPr>
          <p:nvPr>
            <p:ph idx="13" hasCustomPrompt="1"/>
          </p:nvPr>
        </p:nvSpPr>
        <p:spPr>
          <a:xfrm>
            <a:off x="7924800" y="1905000"/>
            <a:ext cx="3505200" cy="3267901"/>
          </a:xfrm>
        </p:spPr>
        <p:txBody>
          <a:bodyPr/>
          <a:lstStyle>
            <a:lvl1pPr marL="0" indent="0">
              <a:lnSpc>
                <a:spcPct val="100000"/>
              </a:lnSpc>
              <a:buNone/>
              <a:defRPr b="1"/>
            </a:lvl1pPr>
            <a:lvl2pPr marL="0" indent="0">
              <a:lnSpc>
                <a:spcPct val="100000"/>
              </a:lnSpc>
              <a:buNone/>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61567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efinition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1268B4-7B63-8A86-38B2-EABB526F6947}"/>
              </a:ext>
              <a:ext uri="{C183D7F6-B498-43B3-948B-1728B52AA6E4}">
                <adec:decorative xmlns:adec="http://schemas.microsoft.com/office/drawing/2017/decorative" val="1"/>
              </a:ext>
            </a:extLst>
          </p:cNvPr>
          <p:cNvSpPr/>
          <p:nvPr userDrawn="1"/>
        </p:nvSpPr>
        <p:spPr>
          <a:xfrm>
            <a:off x="0" y="1676400"/>
            <a:ext cx="12192000" cy="4343400"/>
          </a:xfrm>
          <a:prstGeom prst="rect">
            <a:avLst/>
          </a:prstGeom>
          <a:gradFill flip="none" rotWithShape="1">
            <a:gsLst>
              <a:gs pos="0">
                <a:srgbClr val="3B3838">
                  <a:alpha val="27059"/>
                </a:srgbClr>
              </a:gs>
              <a:gs pos="19000">
                <a:srgbClr val="AFABAB">
                  <a:alpha val="18039"/>
                </a:srgbClr>
              </a:gs>
              <a:gs pos="100000">
                <a:srgbClr val="FFFFFF">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3"/>
          <p:cNvSpPr>
            <a:spLocks noGrp="1" noChangeArrowheads="1"/>
          </p:cNvSpPr>
          <p:nvPr>
            <p:ph idx="1" hasCustomPrompt="1"/>
          </p:nvPr>
        </p:nvSpPr>
        <p:spPr bwMode="auto">
          <a:xfrm>
            <a:off x="914400" y="1981200"/>
            <a:ext cx="103632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0" indent="0">
              <a:buNone/>
              <a:defRPr sz="2800"/>
            </a:lvl1pPr>
            <a:lvl2pPr marL="228600" indent="-228600">
              <a:buSzPct val="110000"/>
              <a:defRPr sz="1800"/>
            </a:lvl2pPr>
            <a:lvl3pPr marL="457200">
              <a:defRPr/>
            </a:lvl3pPr>
          </a:lstStyle>
          <a:p>
            <a:pPr lvl="0"/>
            <a:r>
              <a:rPr lang="en-US" altLang="en-US" noProof="0" dirty="0"/>
              <a:t>Edit Master text styles</a:t>
            </a:r>
          </a:p>
        </p:txBody>
      </p:sp>
      <p:sp>
        <p:nvSpPr>
          <p:cNvPr id="4" name="Rectangle 4"/>
          <p:cNvSpPr>
            <a:spLocks noGrp="1" noChangeArrowheads="1"/>
          </p:cNvSpPr>
          <p:nvPr>
            <p:ph type="dt" sz="half" idx="10"/>
          </p:nvPr>
        </p:nvSpPr>
        <p:spPr>
          <a:xfrm>
            <a:off x="838200" y="6356350"/>
            <a:ext cx="2743200" cy="365125"/>
          </a:xfrm>
          <a:prstGeom prst="rect">
            <a:avLst/>
          </a:prstGeom>
          <a:ln/>
        </p:spPr>
        <p:txBody>
          <a:bodyPr vert="horz" lIns="91440" tIns="45720" rIns="91440" bIns="45720" rtlCol="0" anchor="ctr"/>
          <a:lstStyle>
            <a:defPPr>
              <a:defRPr lang="en-US"/>
            </a:defPPr>
            <a:lvl1pPr algn="l" rtl="0" eaLnBrk="0" fontAlgn="base" hangingPunct="0">
              <a:spcBef>
                <a:spcPct val="0"/>
              </a:spcBef>
              <a:spcAft>
                <a:spcPct val="0"/>
              </a:spcAft>
              <a:defRPr sz="1200" kern="1200">
                <a:solidFill>
                  <a:schemeClr val="tx1">
                    <a:tint val="75000"/>
                  </a:schemeClr>
                </a:solidFill>
                <a:latin typeface="Frutiger 87ExtraBlackCn" pitchFamily="34" charset="0"/>
                <a:ea typeface="+mn-ea"/>
                <a:cs typeface="+mn-cs"/>
              </a:defRPr>
            </a:lvl1pPr>
            <a:lvl2pPr marL="4572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2pPr>
            <a:lvl3pPr marL="9144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5pPr>
            <a:lvl6pPr marL="2286000" algn="l" defTabSz="914400" rtl="0" eaLnBrk="1" latinLnBrk="0" hangingPunct="1">
              <a:defRPr sz="2400" kern="1200">
                <a:solidFill>
                  <a:schemeClr val="tx1"/>
                </a:solidFill>
                <a:latin typeface="Frutiger 87ExtraBlackCn" pitchFamily="34" charset="0"/>
                <a:ea typeface="+mn-ea"/>
                <a:cs typeface="+mn-cs"/>
              </a:defRPr>
            </a:lvl6pPr>
            <a:lvl7pPr marL="2743200" algn="l" defTabSz="914400" rtl="0" eaLnBrk="1" latinLnBrk="0" hangingPunct="1">
              <a:defRPr sz="2400" kern="1200">
                <a:solidFill>
                  <a:schemeClr val="tx1"/>
                </a:solidFill>
                <a:latin typeface="Frutiger 87ExtraBlackCn" pitchFamily="34" charset="0"/>
                <a:ea typeface="+mn-ea"/>
                <a:cs typeface="+mn-cs"/>
              </a:defRPr>
            </a:lvl7pPr>
            <a:lvl8pPr marL="3200400" algn="l" defTabSz="914400" rtl="0" eaLnBrk="1" latinLnBrk="0" hangingPunct="1">
              <a:defRPr sz="2400" kern="1200">
                <a:solidFill>
                  <a:schemeClr val="tx1"/>
                </a:solidFill>
                <a:latin typeface="Frutiger 87ExtraBlackCn" pitchFamily="34" charset="0"/>
                <a:ea typeface="+mn-ea"/>
                <a:cs typeface="+mn-cs"/>
              </a:defRPr>
            </a:lvl8pPr>
            <a:lvl9pPr marL="3657600" algn="l" defTabSz="914400" rtl="0" eaLnBrk="1" latinLnBrk="0" hangingPunct="1">
              <a:defRPr sz="2400" kern="1200">
                <a:solidFill>
                  <a:schemeClr val="tx1"/>
                </a:solidFill>
                <a:latin typeface="Frutiger 87ExtraBlackCn" pitchFamily="34" charset="0"/>
                <a:ea typeface="+mn-ea"/>
                <a:cs typeface="+mn-cs"/>
              </a:defRPr>
            </a:lvl9pPr>
          </a:lstStyle>
          <a:p>
            <a:pPr>
              <a:defRPr/>
            </a:pPr>
            <a:endParaRPr lang="en-US" altLang="en-US"/>
          </a:p>
        </p:txBody>
      </p:sp>
      <p:sp>
        <p:nvSpPr>
          <p:cNvPr id="5" name="Rectangle 5"/>
          <p:cNvSpPr>
            <a:spLocks noGrp="1" noChangeArrowheads="1"/>
          </p:cNvSpPr>
          <p:nvPr>
            <p:ph type="ftr" sz="quarter" idx="11"/>
          </p:nvPr>
        </p:nvSpPr>
        <p:spPr>
          <a:xfrm>
            <a:off x="4038600" y="6356350"/>
            <a:ext cx="4114800" cy="365125"/>
          </a:xfrm>
          <a:prstGeom prst="rect">
            <a:avLst/>
          </a:prstGeom>
          <a:ln/>
        </p:spPr>
        <p:txBody>
          <a:bodyPr vert="horz" lIns="91440" tIns="45720" rIns="91440" bIns="45720" rtlCol="0" anchor="ctr"/>
          <a:lstStyle>
            <a:defPPr>
              <a:defRPr lang="en-US"/>
            </a:defPPr>
            <a:lvl1pPr algn="ctr" rtl="0" eaLnBrk="0" fontAlgn="base" hangingPunct="0">
              <a:spcBef>
                <a:spcPct val="0"/>
              </a:spcBef>
              <a:spcAft>
                <a:spcPct val="0"/>
              </a:spcAft>
              <a:defRPr sz="1200" kern="1200">
                <a:solidFill>
                  <a:schemeClr val="tx1">
                    <a:tint val="75000"/>
                  </a:schemeClr>
                </a:solidFill>
                <a:latin typeface="Frutiger 87ExtraBlackCn" pitchFamily="34" charset="0"/>
                <a:ea typeface="+mn-ea"/>
                <a:cs typeface="+mn-cs"/>
              </a:defRPr>
            </a:lvl1pPr>
            <a:lvl2pPr marL="4572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2pPr>
            <a:lvl3pPr marL="9144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5pPr>
            <a:lvl6pPr marL="2286000" algn="l" defTabSz="914400" rtl="0" eaLnBrk="1" latinLnBrk="0" hangingPunct="1">
              <a:defRPr sz="2400" kern="1200">
                <a:solidFill>
                  <a:schemeClr val="tx1"/>
                </a:solidFill>
                <a:latin typeface="Frutiger 87ExtraBlackCn" pitchFamily="34" charset="0"/>
                <a:ea typeface="+mn-ea"/>
                <a:cs typeface="+mn-cs"/>
              </a:defRPr>
            </a:lvl6pPr>
            <a:lvl7pPr marL="2743200" algn="l" defTabSz="914400" rtl="0" eaLnBrk="1" latinLnBrk="0" hangingPunct="1">
              <a:defRPr sz="2400" kern="1200">
                <a:solidFill>
                  <a:schemeClr val="tx1"/>
                </a:solidFill>
                <a:latin typeface="Frutiger 87ExtraBlackCn" pitchFamily="34" charset="0"/>
                <a:ea typeface="+mn-ea"/>
                <a:cs typeface="+mn-cs"/>
              </a:defRPr>
            </a:lvl7pPr>
            <a:lvl8pPr marL="3200400" algn="l" defTabSz="914400" rtl="0" eaLnBrk="1" latinLnBrk="0" hangingPunct="1">
              <a:defRPr sz="2400" kern="1200">
                <a:solidFill>
                  <a:schemeClr val="tx1"/>
                </a:solidFill>
                <a:latin typeface="Frutiger 87ExtraBlackCn" pitchFamily="34" charset="0"/>
                <a:ea typeface="+mn-ea"/>
                <a:cs typeface="+mn-cs"/>
              </a:defRPr>
            </a:lvl8pPr>
            <a:lvl9pPr marL="3657600" algn="l" defTabSz="914400" rtl="0" eaLnBrk="1" latinLnBrk="0" hangingPunct="1">
              <a:defRPr sz="2400" kern="1200">
                <a:solidFill>
                  <a:schemeClr val="tx1"/>
                </a:solidFill>
                <a:latin typeface="Frutiger 87ExtraBlackCn" pitchFamily="34" charset="0"/>
                <a:ea typeface="+mn-ea"/>
                <a:cs typeface="+mn-cs"/>
              </a:defRPr>
            </a:lvl9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AECA84E8-8966-445B-8C3B-6E846FF49667}" type="slidenum">
              <a:rPr lang="en-US" altLang="en-US"/>
              <a:pPr>
                <a:defRPr/>
              </a:pPr>
              <a:t>‹#›</a:t>
            </a:fld>
            <a:endParaRPr lang="en-US" altLang="en-US" sz="1400">
              <a:latin typeface="Times" panose="02020603050405020304" pitchFamily="18" charset="0"/>
            </a:endParaRPr>
          </a:p>
        </p:txBody>
      </p:sp>
      <p:sp>
        <p:nvSpPr>
          <p:cNvPr id="3" name="Title 1">
            <a:extLst>
              <a:ext uri="{FF2B5EF4-FFF2-40B4-BE49-F238E27FC236}">
                <a16:creationId xmlns:a16="http://schemas.microsoft.com/office/drawing/2014/main" id="{7905C175-D45D-AA0B-D9C8-47B8159BCEBB}"/>
              </a:ext>
            </a:extLst>
          </p:cNvPr>
          <p:cNvSpPr>
            <a:spLocks noGrp="1"/>
          </p:cNvSpPr>
          <p:nvPr>
            <p:ph type="title"/>
          </p:nvPr>
        </p:nvSpPr>
        <p:spPr>
          <a:xfrm>
            <a:off x="914400" y="304800"/>
            <a:ext cx="10363200" cy="1295400"/>
          </a:xfrm>
        </p:spPr>
        <p:txBody>
          <a:bodyPr anchor="b"/>
          <a:lstStyle>
            <a:lvl1pPr algn="l">
              <a:defRPr/>
            </a:lvl1pPr>
          </a:lstStyle>
          <a:p>
            <a:r>
              <a:rPr lang="en-US" dirty="0"/>
              <a:t>Click to edit Master title style</a:t>
            </a:r>
          </a:p>
        </p:txBody>
      </p:sp>
      <p:sp>
        <p:nvSpPr>
          <p:cNvPr id="9" name="Pentagon 8">
            <a:extLst>
              <a:ext uri="{FF2B5EF4-FFF2-40B4-BE49-F238E27FC236}">
                <a16:creationId xmlns:a16="http://schemas.microsoft.com/office/drawing/2014/main" id="{100F21FE-47FD-6932-B4BD-7D3C704548D8}"/>
              </a:ext>
              <a:ext uri="{C183D7F6-B498-43B3-948B-1728B52AA6E4}">
                <adec:decorative xmlns:adec="http://schemas.microsoft.com/office/drawing/2017/decorative" val="1"/>
              </a:ext>
            </a:extLst>
          </p:cNvPr>
          <p:cNvSpPr/>
          <p:nvPr userDrawn="1"/>
        </p:nvSpPr>
        <p:spPr>
          <a:xfrm rot="5400000">
            <a:off x="228600" y="152400"/>
            <a:ext cx="838200" cy="533400"/>
          </a:xfrm>
          <a:prstGeom prst="homePlate">
            <a:avLst/>
          </a:prstGeom>
          <a:solidFill>
            <a:srgbClr val="0F84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F4C5A"/>
              </a:solidFill>
            </a:endParaRPr>
          </a:p>
        </p:txBody>
      </p:sp>
    </p:spTree>
    <p:extLst>
      <p:ext uri="{BB962C8B-B14F-4D97-AF65-F5344CB8AC3E}">
        <p14:creationId xmlns:p14="http://schemas.microsoft.com/office/powerpoint/2010/main" val="262342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2-Line 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E100ED1-D8C2-F775-1C0E-3722C4A71676}"/>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a:xfrm>
            <a:off x="838200" y="664233"/>
            <a:ext cx="10515600" cy="1397480"/>
          </a:xfrm>
        </p:spPr>
        <p:txBody>
          <a:bodyPr anchor="b">
            <a:normAutofit/>
          </a:bodyPr>
          <a:lstStyle>
            <a:lvl1pPr>
              <a:defRPr sz="4500">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2303253"/>
            <a:ext cx="10515600" cy="4274528"/>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919700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wo Line Title  and single paragraph">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E100ED1-D8C2-F775-1C0E-3722C4A71676}"/>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a:xfrm>
            <a:off x="838200" y="664233"/>
            <a:ext cx="10515600" cy="1397480"/>
          </a:xfrm>
        </p:spPr>
        <p:txBody>
          <a:bodyPr anchor="b">
            <a:normAutofit/>
          </a:bodyPr>
          <a:lstStyle>
            <a:lvl1pPr>
              <a:defRPr sz="4500">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2303253"/>
            <a:ext cx="10515600" cy="4274528"/>
          </a:xfrm>
        </p:spPr>
        <p:txBody>
          <a:bodyPr/>
          <a:lstStyle>
            <a:lvl1pPr marL="0" indent="0">
              <a:lnSpc>
                <a:spcPct val="100000"/>
              </a:lnSpc>
              <a:buNone/>
              <a:defRPr/>
            </a:lvl1pPr>
            <a:lvl2pPr marL="228600">
              <a:lnSpc>
                <a:spcPct val="100000"/>
              </a:lnSpc>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39635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Special Table Layout">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06988" y="6212657"/>
            <a:ext cx="2743200" cy="365125"/>
          </a:xfrm>
        </p:spPr>
        <p:txBody>
          <a:bodyPr/>
          <a:lstStyle>
            <a:lvl1pPr>
              <a:defRPr baseline="0">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a:xfrm>
            <a:off x="838200" y="365125"/>
            <a:ext cx="10515600" cy="777875"/>
          </a:xfrm>
        </p:spPr>
        <p:txBody>
          <a:bodyPr anchor="b"/>
          <a:lstStyle>
            <a:lvl1pPr>
              <a:defRPr b="1" i="0" baseline="0">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1295400"/>
            <a:ext cx="10515600" cy="5282381"/>
          </a:xfrm>
        </p:spPr>
        <p:txBody>
          <a:bodyPr/>
          <a:lstStyle>
            <a:lvl1pPr marL="0" indent="0">
              <a:lnSpc>
                <a:spcPct val="100000"/>
              </a:lnSpc>
              <a:spcBef>
                <a:spcPts val="500"/>
              </a:spcBef>
              <a:spcAft>
                <a:spcPts val="500"/>
              </a:spcAft>
              <a:buNone/>
              <a:defRPr/>
            </a:lvl1pPr>
            <a:lvl2pPr marL="0" indent="-228600">
              <a:lnSpc>
                <a:spcPct val="100000"/>
              </a:lnSpc>
              <a:spcAft>
                <a:spcPts val="500"/>
              </a:spcAft>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294200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two columns">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1825624"/>
            <a:ext cx="5257800" cy="4752157"/>
          </a:xfrm>
        </p:spPr>
        <p:txBody>
          <a:bodyPr/>
          <a:lstStyle>
            <a:lvl1pPr>
              <a:lnSpc>
                <a:spcPct val="100000"/>
              </a:lnSpc>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a:extLst>
              <a:ext uri="{FF2B5EF4-FFF2-40B4-BE49-F238E27FC236}">
                <a16:creationId xmlns:a16="http://schemas.microsoft.com/office/drawing/2014/main" id="{5F040E7A-9A2F-FD71-5490-E6D7D2885A1B}"/>
              </a:ext>
            </a:extLst>
          </p:cNvPr>
          <p:cNvSpPr>
            <a:spLocks noGrp="1"/>
          </p:cNvSpPr>
          <p:nvPr>
            <p:ph idx="13"/>
          </p:nvPr>
        </p:nvSpPr>
        <p:spPr>
          <a:xfrm>
            <a:off x="6172200" y="1838324"/>
            <a:ext cx="5257800" cy="4752157"/>
          </a:xfrm>
        </p:spPr>
        <p:txBody>
          <a:bodyPr/>
          <a:lstStyle>
            <a:lvl1pPr>
              <a:lnSpc>
                <a:spcPct val="100000"/>
              </a:lnSpc>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877947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line title and two columns">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67CAEAA-EECB-4A0A-A2DC-DC73D6EF43AD}"/>
              </a:ext>
            </a:extLst>
          </p:cNvPr>
          <p:cNvSpPr>
            <a:spLocks noGrp="1"/>
          </p:cNvSpPr>
          <p:nvPr>
            <p:ph sz="half" idx="2"/>
          </p:nvPr>
        </p:nvSpPr>
        <p:spPr>
          <a:xfrm>
            <a:off x="6172200" y="2109019"/>
            <a:ext cx="5181600" cy="45965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6952C701-5F6E-42BA-B392-50B265A3C70A}"/>
              </a:ext>
            </a:extLst>
          </p:cNvPr>
          <p:cNvSpPr>
            <a:spLocks noGrp="1"/>
          </p:cNvSpPr>
          <p:nvPr>
            <p:ph type="title"/>
          </p:nvPr>
        </p:nvSpPr>
        <p:spPr>
          <a:xfrm>
            <a:off x="838200" y="365125"/>
            <a:ext cx="10515600" cy="1616074"/>
          </a:xfrm>
        </p:spPr>
        <p:txBody>
          <a:bodyPr>
            <a:normAutofit/>
          </a:bodyPr>
          <a:lstStyle>
            <a:lvl1pPr>
              <a:defRPr sz="4500">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8ECC0E0B-5821-4E00-917A-5757B6C462C8}"/>
              </a:ext>
            </a:extLst>
          </p:cNvPr>
          <p:cNvSpPr>
            <a:spLocks noGrp="1"/>
          </p:cNvSpPr>
          <p:nvPr>
            <p:ph sz="half" idx="1"/>
          </p:nvPr>
        </p:nvSpPr>
        <p:spPr>
          <a:xfrm>
            <a:off x="838200" y="2109019"/>
            <a:ext cx="5181600" cy="45965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35D76865-3942-5EE1-2975-D3006132F3D0}"/>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Tree>
    <p:extLst>
      <p:ext uri="{BB962C8B-B14F-4D97-AF65-F5344CB8AC3E}">
        <p14:creationId xmlns:p14="http://schemas.microsoft.com/office/powerpoint/2010/main" val="16498777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Two Content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4B2E8-51CE-4E30-A286-D10D7B19A949}"/>
              </a:ext>
            </a:extLst>
          </p:cNvPr>
          <p:cNvSpPr>
            <a:spLocks noGrp="1"/>
          </p:cNvSpPr>
          <p:nvPr>
            <p:ph type="title"/>
          </p:nvPr>
        </p:nvSpPr>
        <p:spPr>
          <a:xfrm>
            <a:off x="827088" y="355600"/>
            <a:ext cx="10515600" cy="1325563"/>
          </a:xfrm>
        </p:spPr>
        <p:txBody>
          <a:bodyPr anchor="b">
            <a:normAutofit/>
          </a:bodyPr>
          <a:lstStyle>
            <a:lvl1pPr>
              <a:defRPr sz="4500">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E0834C62-FDB8-4C6D-BD3F-2A3BDAA72097}"/>
              </a:ext>
            </a:extLst>
          </p:cNvPr>
          <p:cNvSpPr>
            <a:spLocks noGrp="1"/>
          </p:cNvSpPr>
          <p:nvPr>
            <p:ph type="body" idx="1"/>
          </p:nvPr>
        </p:nvSpPr>
        <p:spPr>
          <a:xfrm>
            <a:off x="803693" y="1807778"/>
            <a:ext cx="5157216" cy="457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6433167-3A18-4773-ADFC-4DABDD6EE119}"/>
              </a:ext>
            </a:extLst>
          </p:cNvPr>
          <p:cNvSpPr>
            <a:spLocks noGrp="1"/>
          </p:cNvSpPr>
          <p:nvPr>
            <p:ph sz="half" idx="2"/>
          </p:nvPr>
        </p:nvSpPr>
        <p:spPr>
          <a:xfrm>
            <a:off x="839788" y="2286000"/>
            <a:ext cx="5157787" cy="37338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5A35ABBD-562F-442A-A35D-64E7CAD1F361}"/>
              </a:ext>
            </a:extLst>
          </p:cNvPr>
          <p:cNvSpPr>
            <a:spLocks noGrp="1"/>
          </p:cNvSpPr>
          <p:nvPr>
            <p:ph type="body" sz="quarter" idx="3"/>
          </p:nvPr>
        </p:nvSpPr>
        <p:spPr>
          <a:xfrm>
            <a:off x="6136105" y="1807778"/>
            <a:ext cx="5184648" cy="457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32E0B66-8340-4684-8246-F4FF96F5CFF9}"/>
              </a:ext>
            </a:extLst>
          </p:cNvPr>
          <p:cNvSpPr>
            <a:spLocks noGrp="1"/>
          </p:cNvSpPr>
          <p:nvPr>
            <p:ph sz="quarter" idx="4"/>
          </p:nvPr>
        </p:nvSpPr>
        <p:spPr>
          <a:xfrm>
            <a:off x="6172200" y="2286000"/>
            <a:ext cx="5183188" cy="3733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9F2C87D-BD3B-AE7C-AE6F-F6D287BBE2DB}"/>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Tree>
    <p:extLst>
      <p:ext uri="{BB962C8B-B14F-4D97-AF65-F5344CB8AC3E}">
        <p14:creationId xmlns:p14="http://schemas.microsoft.com/office/powerpoint/2010/main" val="1494268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202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DF8E1642-E5BC-8AAC-05FC-CC4E2467D14C}"/>
              </a:ext>
            </a:extLst>
          </p:cNvPr>
          <p:cNvSpPr>
            <a:spLocks noGrp="1"/>
          </p:cNvSpPr>
          <p:nvPr>
            <p:ph type="sldNum" sz="quarter" idx="12"/>
          </p:nvPr>
        </p:nvSpPr>
        <p:spPr>
          <a:xfrm>
            <a:off x="553832" y="6212657"/>
            <a:ext cx="2743200" cy="365125"/>
          </a:xfrm>
        </p:spPr>
        <p:txBody>
          <a:bodyPr/>
          <a:lstStyle>
            <a:lvl1pPr algn="l">
              <a:defRPr>
                <a:solidFill>
                  <a:srgbClr val="760000"/>
                </a:solidFill>
              </a:defRPr>
            </a:lvl1pPr>
          </a:lstStyle>
          <a:p>
            <a:fld id="{3F16EA7B-2868-4129-8CCC-8431B61BD75B}" type="slidenum">
              <a:rPr lang="en-US" smtClean="0"/>
              <a:pPr/>
              <a:t>‹#›</a:t>
            </a:fld>
            <a:endParaRPr lang="en-US"/>
          </a:p>
        </p:txBody>
      </p:sp>
      <p:sp>
        <p:nvSpPr>
          <p:cNvPr id="8" name="Text Placeholder 2">
            <a:extLst>
              <a:ext uri="{FF2B5EF4-FFF2-40B4-BE49-F238E27FC236}">
                <a16:creationId xmlns:a16="http://schemas.microsoft.com/office/drawing/2014/main" id="{07F94713-995E-949D-7D74-C9B00DDAC831}"/>
              </a:ext>
            </a:extLst>
          </p:cNvPr>
          <p:cNvSpPr>
            <a:spLocks noGrp="1"/>
          </p:cNvSpPr>
          <p:nvPr>
            <p:ph type="body" sz="quarter" idx="14"/>
          </p:nvPr>
        </p:nvSpPr>
        <p:spPr>
          <a:xfrm>
            <a:off x="548641" y="3429000"/>
            <a:ext cx="7629879" cy="2676379"/>
          </a:xfrm>
        </p:spPr>
        <p:txBody>
          <a:bodyPr/>
          <a:lstStyle>
            <a:lvl1pPr marL="0" indent="0">
              <a:buNone/>
              <a:defRPr/>
            </a:lvl1pPr>
          </a:lstStyle>
          <a:p>
            <a:pPr lvl="0"/>
            <a:r>
              <a:rPr lang="en-US" dirty="0"/>
              <a:t>Click to edit Master text styles</a:t>
            </a:r>
          </a:p>
        </p:txBody>
      </p:sp>
      <p:sp>
        <p:nvSpPr>
          <p:cNvPr id="2" name="Picture Placeholder 23">
            <a:extLst>
              <a:ext uri="{FF2B5EF4-FFF2-40B4-BE49-F238E27FC236}">
                <a16:creationId xmlns:a16="http://schemas.microsoft.com/office/drawing/2014/main" id="{BEAC1746-0898-4FF9-EB20-6BDF088229D7}"/>
              </a:ext>
            </a:extLst>
          </p:cNvPr>
          <p:cNvSpPr>
            <a:spLocks noGrp="1"/>
          </p:cNvSpPr>
          <p:nvPr>
            <p:ph type="pic" sz="quarter" idx="13"/>
          </p:nvPr>
        </p:nvSpPr>
        <p:spPr>
          <a:xfrm flipH="1">
            <a:off x="7246469" y="0"/>
            <a:ext cx="4945531" cy="6857999"/>
          </a:xfrm>
          <a:custGeom>
            <a:avLst/>
            <a:gdLst>
              <a:gd name="connsiteX0" fmla="*/ 3710922 w 7094483"/>
              <a:gd name="connsiteY0" fmla="*/ 0 h 6857999"/>
              <a:gd name="connsiteX1" fmla="*/ 7094483 w 7094483"/>
              <a:gd name="connsiteY1" fmla="*/ 0 h 6857999"/>
              <a:gd name="connsiteX2" fmla="*/ 3815364 w 7094483"/>
              <a:gd name="connsiteY2" fmla="*/ 6857999 h 6857999"/>
              <a:gd name="connsiteX3" fmla="*/ 0 w 7094483"/>
              <a:gd name="connsiteY3" fmla="*/ 6857999 h 6857999"/>
              <a:gd name="connsiteX4" fmla="*/ 0 w 7094483"/>
              <a:gd name="connsiteY4" fmla="*/ 1 h 6857999"/>
              <a:gd name="connsiteX5" fmla="*/ 3710922 w 7094483"/>
              <a:gd name="connsiteY5" fmla="*/ 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4483" h="6857999">
                <a:moveTo>
                  <a:pt x="3710922" y="0"/>
                </a:moveTo>
                <a:lnTo>
                  <a:pt x="7094483" y="0"/>
                </a:lnTo>
                <a:lnTo>
                  <a:pt x="3815364" y="6857999"/>
                </a:lnTo>
                <a:lnTo>
                  <a:pt x="0" y="6857999"/>
                </a:lnTo>
                <a:lnTo>
                  <a:pt x="0" y="1"/>
                </a:lnTo>
                <a:lnTo>
                  <a:pt x="3710922" y="1"/>
                </a:lnTo>
                <a:close/>
              </a:path>
            </a:pathLst>
          </a:custGeom>
        </p:spPr>
        <p:txBody>
          <a:bodyPr wrap="square">
            <a:noAutofit/>
          </a:bodyPr>
          <a:lstStyle>
            <a:lvl1pPr marL="0" indent="0">
              <a:buNone/>
              <a:defRPr>
                <a:solidFill>
                  <a:schemeClr val="bg1"/>
                </a:solidFill>
              </a:defRPr>
            </a:lvl1pPr>
          </a:lstStyle>
          <a:p>
            <a:endParaRPr lang="en-US"/>
          </a:p>
        </p:txBody>
      </p:sp>
      <p:sp>
        <p:nvSpPr>
          <p:cNvPr id="5" name="Picture Placeholder 4">
            <a:extLst>
              <a:ext uri="{FF2B5EF4-FFF2-40B4-BE49-F238E27FC236}">
                <a16:creationId xmlns:a16="http://schemas.microsoft.com/office/drawing/2014/main" id="{5AF57700-84F0-390C-A1EA-5773492A62F8}"/>
              </a:ext>
            </a:extLst>
          </p:cNvPr>
          <p:cNvSpPr>
            <a:spLocks noGrp="1"/>
          </p:cNvSpPr>
          <p:nvPr>
            <p:ph type="pic" sz="quarter" idx="15"/>
          </p:nvPr>
        </p:nvSpPr>
        <p:spPr>
          <a:xfrm>
            <a:off x="548642" y="773530"/>
            <a:ext cx="3094527" cy="1100992"/>
          </a:xfrm>
        </p:spPr>
        <p:txBody>
          <a:bodyPr/>
          <a:lstStyle/>
          <a:p>
            <a:endParaRPr lang="en-US"/>
          </a:p>
        </p:txBody>
      </p:sp>
      <p:sp>
        <p:nvSpPr>
          <p:cNvPr id="7" name="Picture Placeholder 4">
            <a:extLst>
              <a:ext uri="{FF2B5EF4-FFF2-40B4-BE49-F238E27FC236}">
                <a16:creationId xmlns:a16="http://schemas.microsoft.com/office/drawing/2014/main" id="{F5BC0B93-08ED-812B-3348-D0771D96FC92}"/>
              </a:ext>
            </a:extLst>
          </p:cNvPr>
          <p:cNvSpPr>
            <a:spLocks noGrp="1"/>
          </p:cNvSpPr>
          <p:nvPr>
            <p:ph type="pic" sz="quarter" idx="17"/>
          </p:nvPr>
        </p:nvSpPr>
        <p:spPr>
          <a:xfrm>
            <a:off x="548641" y="2166038"/>
            <a:ext cx="6448936" cy="1100992"/>
          </a:xfrm>
        </p:spPr>
        <p:txBody>
          <a:bodyPr/>
          <a:lstStyle/>
          <a:p>
            <a:endParaRPr lang="en-US"/>
          </a:p>
        </p:txBody>
      </p:sp>
    </p:spTree>
    <p:extLst>
      <p:ext uri="{BB962C8B-B14F-4D97-AF65-F5344CB8AC3E}">
        <p14:creationId xmlns:p14="http://schemas.microsoft.com/office/powerpoint/2010/main" val="34674556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Right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2E651-B097-45FA-8BC8-035406392F6F}"/>
              </a:ext>
            </a:extLst>
          </p:cNvPr>
          <p:cNvSpPr>
            <a:spLocks noGrp="1"/>
          </p:cNvSpPr>
          <p:nvPr>
            <p:ph type="title"/>
          </p:nvPr>
        </p:nvSpPr>
        <p:spPr>
          <a:xfrm>
            <a:off x="839788" y="457200"/>
            <a:ext cx="3932237" cy="1600200"/>
          </a:xfrm>
        </p:spPr>
        <p:txBody>
          <a:bodyPr anchor="b">
            <a:normAutofit/>
          </a:bodyPr>
          <a:lstStyle>
            <a:lvl1pPr>
              <a:defRPr sz="3600">
                <a:latin typeface="Calibri" panose="020F0502020204030204" pitchFamily="34" charset="0"/>
                <a:cs typeface="Calibri" panose="020F0502020204030204" pitchFamily="34" charset="0"/>
              </a:defRPr>
            </a:lvl1pPr>
          </a:lstStyle>
          <a:p>
            <a:r>
              <a:rPr lang="en-US" dirty="0"/>
              <a:t>Click to edit Master title style</a:t>
            </a:r>
          </a:p>
        </p:txBody>
      </p:sp>
      <p:sp>
        <p:nvSpPr>
          <p:cNvPr id="4" name="Text Placeholder 3">
            <a:extLst>
              <a:ext uri="{FF2B5EF4-FFF2-40B4-BE49-F238E27FC236}">
                <a16:creationId xmlns:a16="http://schemas.microsoft.com/office/drawing/2014/main" id="{41D64B8F-52EB-44B7-9AAB-8DF2475A8F17}"/>
              </a:ext>
            </a:extLst>
          </p:cNvPr>
          <p:cNvSpPr>
            <a:spLocks noGrp="1"/>
          </p:cNvSpPr>
          <p:nvPr>
            <p:ph type="body" sz="half" idx="2"/>
          </p:nvPr>
        </p:nvSpPr>
        <p:spPr>
          <a:xfrm>
            <a:off x="839788" y="2057400"/>
            <a:ext cx="3932237" cy="3811588"/>
          </a:xfrm>
        </p:spPr>
        <p:txBody>
          <a:bodyPr>
            <a:norm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3" name="Picture Placeholder 2">
            <a:extLst>
              <a:ext uri="{FF2B5EF4-FFF2-40B4-BE49-F238E27FC236}">
                <a16:creationId xmlns:a16="http://schemas.microsoft.com/office/drawing/2014/main" id="{B9F26364-C178-459F-9896-F6170AB3C562}"/>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5" name="Slide Number Placeholder 5">
            <a:extLst>
              <a:ext uri="{FF2B5EF4-FFF2-40B4-BE49-F238E27FC236}">
                <a16:creationId xmlns:a16="http://schemas.microsoft.com/office/drawing/2014/main" id="{0151F9A0-1A86-9C0D-8C82-E364C37F9C31}"/>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Tree>
    <p:extLst>
      <p:ext uri="{BB962C8B-B14F-4D97-AF65-F5344CB8AC3E}">
        <p14:creationId xmlns:p14="http://schemas.microsoft.com/office/powerpoint/2010/main" val="23503177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Right picture at page propor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2E651-B097-45FA-8BC8-035406392F6F}"/>
              </a:ext>
            </a:extLst>
          </p:cNvPr>
          <p:cNvSpPr>
            <a:spLocks noGrp="1"/>
          </p:cNvSpPr>
          <p:nvPr>
            <p:ph type="title"/>
          </p:nvPr>
        </p:nvSpPr>
        <p:spPr>
          <a:xfrm>
            <a:off x="839788" y="457200"/>
            <a:ext cx="4799012" cy="1219200"/>
          </a:xfrm>
        </p:spPr>
        <p:txBody>
          <a:bodyPr anchor="b">
            <a:normAutofit/>
          </a:bodyPr>
          <a:lstStyle>
            <a:lvl1pPr>
              <a:defRPr sz="3600">
                <a:latin typeface="Calibri" panose="020F0502020204030204" pitchFamily="34" charset="0"/>
                <a:cs typeface="Calibri" panose="020F0502020204030204" pitchFamily="34" charset="0"/>
              </a:defRPr>
            </a:lvl1pPr>
          </a:lstStyle>
          <a:p>
            <a:r>
              <a:rPr lang="en-US" dirty="0"/>
              <a:t>Click to edit Master title style</a:t>
            </a:r>
          </a:p>
        </p:txBody>
      </p:sp>
      <p:sp>
        <p:nvSpPr>
          <p:cNvPr id="4" name="Text Placeholder 3">
            <a:extLst>
              <a:ext uri="{FF2B5EF4-FFF2-40B4-BE49-F238E27FC236}">
                <a16:creationId xmlns:a16="http://schemas.microsoft.com/office/drawing/2014/main" id="{41D64B8F-52EB-44B7-9AAB-8DF2475A8F17}"/>
              </a:ext>
            </a:extLst>
          </p:cNvPr>
          <p:cNvSpPr>
            <a:spLocks noGrp="1"/>
          </p:cNvSpPr>
          <p:nvPr>
            <p:ph type="body" sz="half" idx="2"/>
          </p:nvPr>
        </p:nvSpPr>
        <p:spPr>
          <a:xfrm>
            <a:off x="839788" y="1828800"/>
            <a:ext cx="4799012" cy="3811588"/>
          </a:xfrm>
        </p:spPr>
        <p:txBody>
          <a:bodyPr>
            <a:normAutofit/>
          </a:bodyPr>
          <a:lstStyle>
            <a:lvl1pPr marL="285750" indent="-285750">
              <a:buFont typeface="Arial" panose="020B0604020202020204" pitchFamily="34" charset="0"/>
              <a:buChar char="•"/>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3" name="Picture Placeholder 2">
            <a:extLst>
              <a:ext uri="{FF2B5EF4-FFF2-40B4-BE49-F238E27FC236}">
                <a16:creationId xmlns:a16="http://schemas.microsoft.com/office/drawing/2014/main" id="{B9F26364-C178-459F-9896-F6170AB3C562}"/>
              </a:ext>
            </a:extLst>
          </p:cNvPr>
          <p:cNvSpPr>
            <a:spLocks noGrp="1" noChangeAspect="1"/>
          </p:cNvSpPr>
          <p:nvPr>
            <p:ph type="pic" idx="1"/>
          </p:nvPr>
        </p:nvSpPr>
        <p:spPr>
          <a:xfrm>
            <a:off x="6553202" y="381000"/>
            <a:ext cx="4663440" cy="60350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5" name="Slide Number Placeholder 5">
            <a:extLst>
              <a:ext uri="{FF2B5EF4-FFF2-40B4-BE49-F238E27FC236}">
                <a16:creationId xmlns:a16="http://schemas.microsoft.com/office/drawing/2014/main" id="{0151F9A0-1A86-9C0D-8C82-E364C37F9C31}"/>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Tree>
    <p:extLst>
      <p:ext uri="{BB962C8B-B14F-4D97-AF65-F5344CB8AC3E}">
        <p14:creationId xmlns:p14="http://schemas.microsoft.com/office/powerpoint/2010/main" val="19160214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eft Picture">
    <p:spTree>
      <p:nvGrpSpPr>
        <p:cNvPr id="1" name=""/>
        <p:cNvGrpSpPr/>
        <p:nvPr/>
      </p:nvGrpSpPr>
      <p:grpSpPr>
        <a:xfrm>
          <a:off x="0" y="0"/>
          <a:ext cx="0" cy="0"/>
          <a:chOff x="0" y="0"/>
          <a:chExt cx="0" cy="0"/>
        </a:xfrm>
      </p:grpSpPr>
      <p:sp>
        <p:nvSpPr>
          <p:cNvPr id="10" name="Text Placeholder 3">
            <a:extLst>
              <a:ext uri="{FF2B5EF4-FFF2-40B4-BE49-F238E27FC236}">
                <a16:creationId xmlns:a16="http://schemas.microsoft.com/office/drawing/2014/main" id="{E032F887-9F49-3F68-35D4-B68BA3AA264C}"/>
              </a:ext>
            </a:extLst>
          </p:cNvPr>
          <p:cNvSpPr>
            <a:spLocks noGrp="1"/>
          </p:cNvSpPr>
          <p:nvPr>
            <p:ph type="body" sz="half" idx="10"/>
          </p:nvPr>
        </p:nvSpPr>
        <p:spPr>
          <a:xfrm>
            <a:off x="7419975"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Title 1">
            <a:extLst>
              <a:ext uri="{FF2B5EF4-FFF2-40B4-BE49-F238E27FC236}">
                <a16:creationId xmlns:a16="http://schemas.microsoft.com/office/drawing/2014/main" id="{B82C49A9-A72D-5548-3E84-1B97FF67D072}"/>
              </a:ext>
            </a:extLst>
          </p:cNvPr>
          <p:cNvSpPr txBox="1">
            <a:spLocks/>
          </p:cNvSpPr>
          <p:nvPr userDrawn="1"/>
        </p:nvSpPr>
        <p:spPr>
          <a:xfrm>
            <a:off x="7419975" y="457200"/>
            <a:ext cx="3932237" cy="16002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3600" b="1" i="0" dirty="0">
                <a:solidFill>
                  <a:srgbClr val="024E68"/>
                </a:solidFill>
                <a:latin typeface="Calibri" panose="020F0502020204030204" pitchFamily="34" charset="0"/>
                <a:cs typeface="Calibri" panose="020F0502020204030204" pitchFamily="34" charset="0"/>
              </a:rPr>
              <a:t>Click to edit Master title style</a:t>
            </a:r>
          </a:p>
        </p:txBody>
      </p:sp>
      <p:sp>
        <p:nvSpPr>
          <p:cNvPr id="3" name="Picture Placeholder 2">
            <a:extLst>
              <a:ext uri="{FF2B5EF4-FFF2-40B4-BE49-F238E27FC236}">
                <a16:creationId xmlns:a16="http://schemas.microsoft.com/office/drawing/2014/main" id="{B9F26364-C178-459F-9896-F6170AB3C562}"/>
              </a:ext>
            </a:extLst>
          </p:cNvPr>
          <p:cNvSpPr>
            <a:spLocks noGrp="1"/>
          </p:cNvSpPr>
          <p:nvPr>
            <p:ph type="pic" idx="1"/>
          </p:nvPr>
        </p:nvSpPr>
        <p:spPr>
          <a:xfrm>
            <a:off x="8397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2" name="Slide Number Placeholder 5">
            <a:extLst>
              <a:ext uri="{FF2B5EF4-FFF2-40B4-BE49-F238E27FC236}">
                <a16:creationId xmlns:a16="http://schemas.microsoft.com/office/drawing/2014/main" id="{D00935D5-B0FF-07F7-4D16-0CC4E3FD478F}"/>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Tree>
    <p:extLst>
      <p:ext uri="{BB962C8B-B14F-4D97-AF65-F5344CB8AC3E}">
        <p14:creationId xmlns:p14="http://schemas.microsoft.com/office/powerpoint/2010/main" val="42830251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ummary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3759E99-70D3-B66E-CDB8-D9320E79DD66}"/>
              </a:ext>
            </a:extLst>
          </p:cNvPr>
          <p:cNvSpPr>
            <a:spLocks noGrp="1"/>
          </p:cNvSpPr>
          <p:nvPr>
            <p:ph type="sldNum" sz="quarter" idx="12"/>
          </p:nvPr>
        </p:nvSpPr>
        <p:spPr>
          <a:xfrm>
            <a:off x="9106988" y="6212657"/>
            <a:ext cx="2743200" cy="365125"/>
          </a:xfrm>
        </p:spPr>
        <p:txBody>
          <a:bodyPr/>
          <a:lstStyle>
            <a:lvl1pPr>
              <a:defRPr>
                <a:solidFill>
                  <a:schemeClr val="bg1"/>
                </a:solidFill>
              </a:defRPr>
            </a:lvl1pPr>
          </a:lstStyle>
          <a:p>
            <a:fld id="{3F16EA7B-2868-4129-8CCC-8431B61BD75B}" type="slidenum">
              <a:rPr lang="en-US" smtClean="0"/>
              <a:pPr/>
              <a:t>‹#›</a:t>
            </a:fld>
            <a:endParaRPr lang="en-US"/>
          </a:p>
        </p:txBody>
      </p:sp>
      <p:sp>
        <p:nvSpPr>
          <p:cNvPr id="2" name="Title 1">
            <a:extLst>
              <a:ext uri="{FF2B5EF4-FFF2-40B4-BE49-F238E27FC236}">
                <a16:creationId xmlns:a16="http://schemas.microsoft.com/office/drawing/2014/main" id="{21D53692-3C35-F010-42B2-DDC64D84A0D0}"/>
              </a:ext>
            </a:extLst>
          </p:cNvPr>
          <p:cNvSpPr>
            <a:spLocks noGrp="1"/>
          </p:cNvSpPr>
          <p:nvPr>
            <p:ph type="title"/>
          </p:nvPr>
        </p:nvSpPr>
        <p:spPr>
          <a:xfrm>
            <a:off x="838200" y="365125"/>
            <a:ext cx="10515600" cy="1325563"/>
          </a:xfrm>
        </p:spPr>
        <p:txBody>
          <a:bodyPr anchor="b"/>
          <a:lstStyle>
            <a:lvl1pPr algn="l">
              <a:defRPr b="1" i="0">
                <a:solidFill>
                  <a:schemeClr val="bg1"/>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7B687C02-FFA2-7304-020C-7EBC2C4B5A23}"/>
              </a:ext>
            </a:extLst>
          </p:cNvPr>
          <p:cNvSpPr>
            <a:spLocks noGrp="1"/>
          </p:cNvSpPr>
          <p:nvPr>
            <p:ph idx="1"/>
          </p:nvPr>
        </p:nvSpPr>
        <p:spPr>
          <a:xfrm>
            <a:off x="838200" y="1825624"/>
            <a:ext cx="10515600" cy="4752157"/>
          </a:xfrm>
        </p:spPr>
        <p:txBody>
          <a:bodyPr/>
          <a:lstStyle>
            <a:lvl1pPr marL="285750" indent="-285750">
              <a:lnSpc>
                <a:spcPct val="100000"/>
              </a:lnSpc>
              <a:buFont typeface="Arial" panose="020B0604020202020204" pitchFamily="34" charset="0"/>
              <a:buChar char="•"/>
              <a:defRPr sz="2800">
                <a:solidFill>
                  <a:schemeClr val="bg1"/>
                </a:solidFill>
              </a:defRPr>
            </a:lvl1pPr>
            <a:lvl2pPr marL="457200" indent="-228600">
              <a:lnSpc>
                <a:spcPct val="100000"/>
              </a:lnSpc>
              <a:tabLst/>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781786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single imag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06988" y="6212657"/>
            <a:ext cx="2743200" cy="365125"/>
          </a:xfrm>
        </p:spPr>
        <p:txBody>
          <a:bodyPr/>
          <a:lstStyle>
            <a:lvl1pPr>
              <a:defRPr baseline="0">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7" name="Picture Placeholder 6">
            <a:extLst>
              <a:ext uri="{FF2B5EF4-FFF2-40B4-BE49-F238E27FC236}">
                <a16:creationId xmlns:a16="http://schemas.microsoft.com/office/drawing/2014/main" id="{E8ED450F-153B-B901-5925-F69C0FA82617}"/>
              </a:ext>
            </a:extLst>
          </p:cNvPr>
          <p:cNvSpPr>
            <a:spLocks noGrp="1"/>
          </p:cNvSpPr>
          <p:nvPr>
            <p:ph type="pic" sz="quarter" idx="13"/>
          </p:nvPr>
        </p:nvSpPr>
        <p:spPr>
          <a:xfrm>
            <a:off x="838200" y="1828800"/>
            <a:ext cx="10515600" cy="4748213"/>
          </a:xfrm>
        </p:spPr>
        <p:txBody>
          <a:bodyPr/>
          <a:lstStyle/>
          <a:p>
            <a:endParaRPr lang="en-US"/>
          </a:p>
        </p:txBody>
      </p:sp>
    </p:spTree>
    <p:extLst>
      <p:ext uri="{BB962C8B-B14F-4D97-AF65-F5344CB8AC3E}">
        <p14:creationId xmlns:p14="http://schemas.microsoft.com/office/powerpoint/2010/main" val="31846965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 Gener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D4BEA-032F-4CC5-8ABD-47E9E24FBE00}"/>
              </a:ext>
            </a:extLst>
          </p:cNvPr>
          <p:cNvSpPr>
            <a:spLocks noGrp="1"/>
          </p:cNvSpPr>
          <p:nvPr>
            <p:ph type="ctrTitle"/>
          </p:nvPr>
        </p:nvSpPr>
        <p:spPr>
          <a:xfrm>
            <a:off x="4724400" y="2627313"/>
            <a:ext cx="7239000" cy="1792287"/>
          </a:xfrm>
        </p:spPr>
        <p:txBody>
          <a:bodyPr anchor="ctr"/>
          <a:lstStyle>
            <a:lvl1pPr algn="l">
              <a:lnSpc>
                <a:spcPct val="80000"/>
              </a:lnSpc>
              <a:defRPr sz="6000">
                <a:solidFill>
                  <a:schemeClr val="bg1"/>
                </a:solidFill>
                <a:latin typeface="+mn-lt"/>
              </a:defRPr>
            </a:lvl1pPr>
          </a:lstStyle>
          <a:p>
            <a:r>
              <a:rPr lang="en-US" dirty="0"/>
              <a:t>Click to edit Master title style</a:t>
            </a:r>
          </a:p>
        </p:txBody>
      </p:sp>
      <p:sp>
        <p:nvSpPr>
          <p:cNvPr id="3" name="Subtitle 2">
            <a:extLst>
              <a:ext uri="{FF2B5EF4-FFF2-40B4-BE49-F238E27FC236}">
                <a16:creationId xmlns:a16="http://schemas.microsoft.com/office/drawing/2014/main" id="{89C20478-2C80-47B8-9412-84653578AB32}"/>
              </a:ext>
            </a:extLst>
          </p:cNvPr>
          <p:cNvSpPr>
            <a:spLocks noGrp="1"/>
          </p:cNvSpPr>
          <p:nvPr>
            <p:ph type="subTitle" idx="1"/>
          </p:nvPr>
        </p:nvSpPr>
        <p:spPr>
          <a:xfrm>
            <a:off x="4724400" y="2100263"/>
            <a:ext cx="7239000" cy="527050"/>
          </a:xfrm>
        </p:spPr>
        <p:txBody>
          <a:bodyPr anchor="b"/>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38038A82-A774-4A2E-A92A-EC892559D4E9}"/>
              </a:ext>
            </a:extLst>
          </p:cNvPr>
          <p:cNvSpPr>
            <a:spLocks noGrp="1"/>
          </p:cNvSpPr>
          <p:nvPr>
            <p:ph type="pic" sz="quarter" idx="13"/>
          </p:nvPr>
        </p:nvSpPr>
        <p:spPr>
          <a:xfrm>
            <a:off x="5653769" y="762000"/>
            <a:ext cx="4023631" cy="914400"/>
          </a:xfrm>
          <a:noFill/>
        </p:spPr>
        <p:txBody>
          <a:bodyPr/>
          <a:lstStyle/>
          <a:p>
            <a:endParaRPr lang="en-US" dirty="0"/>
          </a:p>
        </p:txBody>
      </p:sp>
      <p:sp>
        <p:nvSpPr>
          <p:cNvPr id="5" name="Text Placeholder 4">
            <a:extLst>
              <a:ext uri="{FF2B5EF4-FFF2-40B4-BE49-F238E27FC236}">
                <a16:creationId xmlns:a16="http://schemas.microsoft.com/office/drawing/2014/main" id="{DC94B324-CD59-6C32-1C9C-BAE22028DAF6}"/>
              </a:ext>
            </a:extLst>
          </p:cNvPr>
          <p:cNvSpPr>
            <a:spLocks noGrp="1"/>
          </p:cNvSpPr>
          <p:nvPr>
            <p:ph type="body" sz="quarter" idx="14" hasCustomPrompt="1"/>
          </p:nvPr>
        </p:nvSpPr>
        <p:spPr>
          <a:xfrm>
            <a:off x="4267200" y="4953000"/>
            <a:ext cx="6248400" cy="1371600"/>
          </a:xfrm>
        </p:spPr>
        <p:txBody>
          <a:bodyPr>
            <a:normAutofit/>
          </a:bodyPr>
          <a:lstStyle>
            <a:lvl1pPr marL="0" indent="0">
              <a:buNone/>
              <a:defRPr sz="200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Center Information</a:t>
            </a:r>
          </a:p>
        </p:txBody>
      </p:sp>
    </p:spTree>
    <p:extLst>
      <p:ext uri="{BB962C8B-B14F-4D97-AF65-F5344CB8AC3E}">
        <p14:creationId xmlns:p14="http://schemas.microsoft.com/office/powerpoint/2010/main" val="10201581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202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DF8E1642-E5BC-8AAC-05FC-CC4E2467D14C}"/>
              </a:ext>
            </a:extLst>
          </p:cNvPr>
          <p:cNvSpPr>
            <a:spLocks noGrp="1"/>
          </p:cNvSpPr>
          <p:nvPr>
            <p:ph type="sldNum" sz="quarter" idx="12"/>
          </p:nvPr>
        </p:nvSpPr>
        <p:spPr>
          <a:xfrm>
            <a:off x="553832" y="6212657"/>
            <a:ext cx="2743200" cy="365125"/>
          </a:xfrm>
        </p:spPr>
        <p:txBody>
          <a:bodyPr/>
          <a:lstStyle>
            <a:lvl1pPr algn="l">
              <a:defRPr>
                <a:solidFill>
                  <a:srgbClr val="0F4C5A"/>
                </a:solidFill>
              </a:defRPr>
            </a:lvl1pPr>
          </a:lstStyle>
          <a:p>
            <a:fld id="{3F16EA7B-2868-4129-8CCC-8431B61BD75B}" type="slidenum">
              <a:rPr lang="en-US" smtClean="0"/>
              <a:pPr/>
              <a:t>‹#›</a:t>
            </a:fld>
            <a:endParaRPr lang="en-US" dirty="0"/>
          </a:p>
        </p:txBody>
      </p:sp>
      <p:sp>
        <p:nvSpPr>
          <p:cNvPr id="8" name="Text Placeholder 2">
            <a:extLst>
              <a:ext uri="{FF2B5EF4-FFF2-40B4-BE49-F238E27FC236}">
                <a16:creationId xmlns:a16="http://schemas.microsoft.com/office/drawing/2014/main" id="{07F94713-995E-949D-7D74-C9B00DDAC831}"/>
              </a:ext>
            </a:extLst>
          </p:cNvPr>
          <p:cNvSpPr>
            <a:spLocks noGrp="1"/>
          </p:cNvSpPr>
          <p:nvPr>
            <p:ph type="body" sz="quarter" idx="14"/>
          </p:nvPr>
        </p:nvSpPr>
        <p:spPr>
          <a:xfrm>
            <a:off x="548641" y="2971800"/>
            <a:ext cx="7629879" cy="3133579"/>
          </a:xfrm>
        </p:spPr>
        <p:txBody>
          <a:bodyPr/>
          <a:lstStyle>
            <a:lvl1pPr marL="0" indent="0">
              <a:buNone/>
              <a:defRPr/>
            </a:lvl1pPr>
          </a:lstStyle>
          <a:p>
            <a:pPr lvl="0"/>
            <a:r>
              <a:rPr lang="en-US" dirty="0"/>
              <a:t>Click to edit Master text styles</a:t>
            </a:r>
          </a:p>
        </p:txBody>
      </p:sp>
      <p:sp>
        <p:nvSpPr>
          <p:cNvPr id="2" name="Picture Placeholder 23">
            <a:extLst>
              <a:ext uri="{FF2B5EF4-FFF2-40B4-BE49-F238E27FC236}">
                <a16:creationId xmlns:a16="http://schemas.microsoft.com/office/drawing/2014/main" id="{BEAC1746-0898-4FF9-EB20-6BDF088229D7}"/>
              </a:ext>
            </a:extLst>
          </p:cNvPr>
          <p:cNvSpPr>
            <a:spLocks noGrp="1"/>
          </p:cNvSpPr>
          <p:nvPr>
            <p:ph type="pic" sz="quarter" idx="13"/>
          </p:nvPr>
        </p:nvSpPr>
        <p:spPr>
          <a:xfrm flipH="1">
            <a:off x="7246469" y="0"/>
            <a:ext cx="4945531" cy="6857999"/>
          </a:xfrm>
          <a:custGeom>
            <a:avLst/>
            <a:gdLst>
              <a:gd name="connsiteX0" fmla="*/ 3710922 w 7094483"/>
              <a:gd name="connsiteY0" fmla="*/ 0 h 6857999"/>
              <a:gd name="connsiteX1" fmla="*/ 7094483 w 7094483"/>
              <a:gd name="connsiteY1" fmla="*/ 0 h 6857999"/>
              <a:gd name="connsiteX2" fmla="*/ 3815364 w 7094483"/>
              <a:gd name="connsiteY2" fmla="*/ 6857999 h 6857999"/>
              <a:gd name="connsiteX3" fmla="*/ 0 w 7094483"/>
              <a:gd name="connsiteY3" fmla="*/ 6857999 h 6857999"/>
              <a:gd name="connsiteX4" fmla="*/ 0 w 7094483"/>
              <a:gd name="connsiteY4" fmla="*/ 1 h 6857999"/>
              <a:gd name="connsiteX5" fmla="*/ 3710922 w 7094483"/>
              <a:gd name="connsiteY5" fmla="*/ 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4483" h="6857999">
                <a:moveTo>
                  <a:pt x="3710922" y="0"/>
                </a:moveTo>
                <a:lnTo>
                  <a:pt x="7094483" y="0"/>
                </a:lnTo>
                <a:lnTo>
                  <a:pt x="3815364" y="6857999"/>
                </a:lnTo>
                <a:lnTo>
                  <a:pt x="0" y="6857999"/>
                </a:lnTo>
                <a:lnTo>
                  <a:pt x="0" y="1"/>
                </a:lnTo>
                <a:lnTo>
                  <a:pt x="3710922" y="1"/>
                </a:lnTo>
                <a:close/>
              </a:path>
            </a:pathLst>
          </a:custGeom>
        </p:spPr>
        <p:txBody>
          <a:bodyPr wrap="square">
            <a:noAutofit/>
          </a:bodyPr>
          <a:lstStyle>
            <a:lvl1pPr marL="0" indent="0">
              <a:buNone/>
              <a:defRPr>
                <a:solidFill>
                  <a:schemeClr val="bg1"/>
                </a:solidFill>
              </a:defRPr>
            </a:lvl1pPr>
          </a:lstStyle>
          <a:p>
            <a:endParaRPr lang="en-US"/>
          </a:p>
        </p:txBody>
      </p:sp>
      <p:sp>
        <p:nvSpPr>
          <p:cNvPr id="5" name="Picture Placeholder 4">
            <a:extLst>
              <a:ext uri="{FF2B5EF4-FFF2-40B4-BE49-F238E27FC236}">
                <a16:creationId xmlns:a16="http://schemas.microsoft.com/office/drawing/2014/main" id="{5AF57700-84F0-390C-A1EA-5773492A62F8}"/>
              </a:ext>
            </a:extLst>
          </p:cNvPr>
          <p:cNvSpPr>
            <a:spLocks noGrp="1"/>
          </p:cNvSpPr>
          <p:nvPr>
            <p:ph type="pic" sz="quarter" idx="15"/>
          </p:nvPr>
        </p:nvSpPr>
        <p:spPr>
          <a:xfrm>
            <a:off x="548641" y="533400"/>
            <a:ext cx="4023360" cy="914400"/>
          </a:xfrm>
        </p:spPr>
        <p:txBody>
          <a:bodyPr/>
          <a:lstStyle/>
          <a:p>
            <a:endParaRPr lang="en-US"/>
          </a:p>
        </p:txBody>
      </p:sp>
      <p:sp>
        <p:nvSpPr>
          <p:cNvPr id="7" name="Picture Placeholder 4">
            <a:extLst>
              <a:ext uri="{FF2B5EF4-FFF2-40B4-BE49-F238E27FC236}">
                <a16:creationId xmlns:a16="http://schemas.microsoft.com/office/drawing/2014/main" id="{F5BC0B93-08ED-812B-3348-D0771D96FC92}"/>
              </a:ext>
            </a:extLst>
          </p:cNvPr>
          <p:cNvSpPr>
            <a:spLocks noGrp="1"/>
          </p:cNvSpPr>
          <p:nvPr>
            <p:ph type="pic" sz="quarter" idx="17"/>
          </p:nvPr>
        </p:nvSpPr>
        <p:spPr>
          <a:xfrm>
            <a:off x="548641" y="1600200"/>
            <a:ext cx="6448936" cy="1100992"/>
          </a:xfrm>
        </p:spPr>
        <p:txBody>
          <a:bodyPr/>
          <a:lstStyle/>
          <a:p>
            <a:endParaRPr lang="en-US"/>
          </a:p>
        </p:txBody>
      </p:sp>
    </p:spTree>
    <p:extLst>
      <p:ext uri="{BB962C8B-B14F-4D97-AF65-F5344CB8AC3E}">
        <p14:creationId xmlns:p14="http://schemas.microsoft.com/office/powerpoint/2010/main" val="34442523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Ending Slide - n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87E0B25-1324-5A69-0C9A-19EA012D0DD6}"/>
              </a:ext>
            </a:extLst>
          </p:cNvPr>
          <p:cNvSpPr>
            <a:spLocks noGrp="1"/>
          </p:cNvSpPr>
          <p:nvPr>
            <p:ph type="title" hasCustomPrompt="1"/>
          </p:nvPr>
        </p:nvSpPr>
        <p:spPr>
          <a:xfrm>
            <a:off x="574675" y="2317742"/>
            <a:ext cx="11275459" cy="2030277"/>
          </a:xfrm>
        </p:spPr>
        <p:txBody>
          <a:bodyPr anchor="t"/>
          <a:lstStyle>
            <a:lvl1pPr>
              <a:defRPr>
                <a:solidFill>
                  <a:schemeClr val="bg1"/>
                </a:solidFill>
              </a:defRPr>
            </a:lvl1pPr>
          </a:lstStyle>
          <a:p>
            <a:r>
              <a:rPr lang="en-US" dirty="0"/>
              <a:t>Closing Slide</a:t>
            </a:r>
          </a:p>
        </p:txBody>
      </p:sp>
      <p:sp>
        <p:nvSpPr>
          <p:cNvPr id="4" name="Text Placeholder 3">
            <a:extLst>
              <a:ext uri="{FF2B5EF4-FFF2-40B4-BE49-F238E27FC236}">
                <a16:creationId xmlns:a16="http://schemas.microsoft.com/office/drawing/2014/main" id="{7CA9375E-21DD-7AC0-16CB-2EB862870FDF}"/>
              </a:ext>
            </a:extLst>
          </p:cNvPr>
          <p:cNvSpPr>
            <a:spLocks noGrp="1"/>
          </p:cNvSpPr>
          <p:nvPr>
            <p:ph type="body" sz="quarter" idx="15"/>
          </p:nvPr>
        </p:nvSpPr>
        <p:spPr>
          <a:xfrm>
            <a:off x="6553200" y="5486400"/>
            <a:ext cx="5410200" cy="1219200"/>
          </a:xfrm>
        </p:spPr>
        <p:txBody>
          <a:bodyPr>
            <a:normAutofit/>
          </a:bodyPr>
          <a:lstStyle>
            <a:lvl1pPr marL="0" indent="0">
              <a:buNone/>
              <a:defRPr sz="2000">
                <a:solidFill>
                  <a:schemeClr val="bg1"/>
                </a:solidFill>
              </a:defRPr>
            </a:lvl1pPr>
          </a:lstStyle>
          <a:p>
            <a:pPr lvl="0"/>
            <a:r>
              <a:rPr lang="en-US" dirty="0"/>
              <a:t>Click to edit Master text styles</a:t>
            </a:r>
          </a:p>
        </p:txBody>
      </p:sp>
      <p:sp>
        <p:nvSpPr>
          <p:cNvPr id="5" name="Picture Placeholder 4">
            <a:extLst>
              <a:ext uri="{FF2B5EF4-FFF2-40B4-BE49-F238E27FC236}">
                <a16:creationId xmlns:a16="http://schemas.microsoft.com/office/drawing/2014/main" id="{2A512A97-D588-0AF5-478B-E742125EFA8A}"/>
              </a:ext>
            </a:extLst>
          </p:cNvPr>
          <p:cNvSpPr>
            <a:spLocks noGrp="1"/>
          </p:cNvSpPr>
          <p:nvPr>
            <p:ph type="pic" sz="quarter" idx="16"/>
          </p:nvPr>
        </p:nvSpPr>
        <p:spPr>
          <a:xfrm>
            <a:off x="548641" y="533400"/>
            <a:ext cx="4023360" cy="914400"/>
          </a:xfrm>
        </p:spPr>
        <p:txBody>
          <a:bodyPr/>
          <a:lstStyle/>
          <a:p>
            <a:endParaRPr lang="en-US"/>
          </a:p>
        </p:txBody>
      </p:sp>
      <p:sp>
        <p:nvSpPr>
          <p:cNvPr id="7" name="Picture Placeholder 4">
            <a:extLst>
              <a:ext uri="{FF2B5EF4-FFF2-40B4-BE49-F238E27FC236}">
                <a16:creationId xmlns:a16="http://schemas.microsoft.com/office/drawing/2014/main" id="{0CF7FCED-E2AF-2125-54A0-07801163C3B1}"/>
              </a:ext>
            </a:extLst>
          </p:cNvPr>
          <p:cNvSpPr>
            <a:spLocks noGrp="1"/>
          </p:cNvSpPr>
          <p:nvPr>
            <p:ph type="pic" sz="quarter" idx="17"/>
          </p:nvPr>
        </p:nvSpPr>
        <p:spPr>
          <a:xfrm>
            <a:off x="548641" y="5486400"/>
            <a:ext cx="6448936" cy="1100992"/>
          </a:xfrm>
        </p:spPr>
        <p:txBody>
          <a:bodyPr/>
          <a:lstStyle/>
          <a:p>
            <a:endParaRPr lang="en-US"/>
          </a:p>
        </p:txBody>
      </p:sp>
    </p:spTree>
    <p:extLst>
      <p:ext uri="{BB962C8B-B14F-4D97-AF65-F5344CB8AC3E}">
        <p14:creationId xmlns:p14="http://schemas.microsoft.com/office/powerpoint/2010/main" val="16343296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ummary Slide - Regul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3759E99-70D3-B66E-CDB8-D9320E79DD66}"/>
              </a:ext>
            </a:extLst>
          </p:cNvPr>
          <p:cNvSpPr>
            <a:spLocks noGrp="1"/>
          </p:cNvSpPr>
          <p:nvPr>
            <p:ph type="sldNum" sz="quarter" idx="12"/>
          </p:nvPr>
        </p:nvSpPr>
        <p:spPr>
          <a:xfrm>
            <a:off x="9106988" y="6212657"/>
            <a:ext cx="2743200" cy="365125"/>
          </a:xfrm>
        </p:spPr>
        <p:txBody>
          <a:bodyPr/>
          <a:lstStyle>
            <a:lvl1pPr>
              <a:defRPr>
                <a:solidFill>
                  <a:schemeClr val="bg1"/>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21D53692-3C35-F010-42B2-DDC64D84A0D0}"/>
              </a:ext>
            </a:extLst>
          </p:cNvPr>
          <p:cNvSpPr>
            <a:spLocks noGrp="1"/>
          </p:cNvSpPr>
          <p:nvPr>
            <p:ph type="title"/>
          </p:nvPr>
        </p:nvSpPr>
        <p:spPr>
          <a:xfrm>
            <a:off x="838200" y="365125"/>
            <a:ext cx="10515600" cy="1325563"/>
          </a:xfrm>
        </p:spPr>
        <p:txBody>
          <a:bodyPr anchor="b"/>
          <a:lstStyle>
            <a:lvl1pPr algn="l">
              <a:defRPr b="1" i="0">
                <a:solidFill>
                  <a:schemeClr val="bg1"/>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7B687C02-FFA2-7304-020C-7EBC2C4B5A23}"/>
              </a:ext>
            </a:extLst>
          </p:cNvPr>
          <p:cNvSpPr>
            <a:spLocks noGrp="1"/>
          </p:cNvSpPr>
          <p:nvPr>
            <p:ph idx="1"/>
          </p:nvPr>
        </p:nvSpPr>
        <p:spPr>
          <a:xfrm>
            <a:off x="838200" y="1825624"/>
            <a:ext cx="10515600" cy="4752157"/>
          </a:xfrm>
        </p:spPr>
        <p:txBody>
          <a:bodyPr/>
          <a:lstStyle>
            <a:lvl1pPr marL="228600" indent="-228600">
              <a:lnSpc>
                <a:spcPct val="100000"/>
              </a:lnSpc>
              <a:buFont typeface="Arial" panose="020B0604020202020204" pitchFamily="34" charset="0"/>
              <a:buChar char="•"/>
              <a:defRPr sz="2800">
                <a:solidFill>
                  <a:schemeClr val="bg1"/>
                </a:solidFill>
              </a:defRPr>
            </a:lvl1pPr>
            <a:lvl2pPr marL="685800" indent="-228600">
              <a:lnSpc>
                <a:spcPct val="100000"/>
              </a:lnSpc>
              <a:tabLst/>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50265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New sub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DF8E1642-E5BC-8AAC-05FC-CC4E2467D14C}"/>
              </a:ext>
            </a:extLst>
          </p:cNvPr>
          <p:cNvSpPr>
            <a:spLocks noGrp="1"/>
          </p:cNvSpPr>
          <p:nvPr>
            <p:ph type="sldNum" sz="quarter" idx="12"/>
          </p:nvPr>
        </p:nvSpPr>
        <p:spPr>
          <a:xfrm>
            <a:off x="838199" y="6097154"/>
            <a:ext cx="2743200" cy="365125"/>
          </a:xfrm>
        </p:spPr>
        <p:txBody>
          <a:bodyPr/>
          <a:lstStyle>
            <a:lvl1pPr algn="l">
              <a:defRPr baseline="0">
                <a:solidFill>
                  <a:srgbClr val="0F4C5A"/>
                </a:solidFill>
              </a:defRPr>
            </a:lvl1pPr>
          </a:lstStyle>
          <a:p>
            <a:fld id="{3F16EA7B-2868-4129-8CCC-8431B61BD75B}" type="slidenum">
              <a:rPr lang="en-US" smtClean="0"/>
              <a:pPr/>
              <a:t>‹#›</a:t>
            </a:fld>
            <a:endParaRPr lang="en-US" dirty="0"/>
          </a:p>
        </p:txBody>
      </p:sp>
      <p:sp>
        <p:nvSpPr>
          <p:cNvPr id="3" name="Title 1">
            <a:extLst>
              <a:ext uri="{FF2B5EF4-FFF2-40B4-BE49-F238E27FC236}">
                <a16:creationId xmlns:a16="http://schemas.microsoft.com/office/drawing/2014/main" id="{BCD34C80-76BB-260B-2B55-E2C543AAFFCF}"/>
              </a:ext>
            </a:extLst>
          </p:cNvPr>
          <p:cNvSpPr>
            <a:spLocks noGrp="1"/>
          </p:cNvSpPr>
          <p:nvPr>
            <p:ph type="title"/>
          </p:nvPr>
        </p:nvSpPr>
        <p:spPr>
          <a:xfrm>
            <a:off x="838200" y="1334845"/>
            <a:ext cx="7349836" cy="4214560"/>
          </a:xfrm>
        </p:spPr>
        <p:txBody>
          <a:bodyPr anchor="t"/>
          <a:lstStyle>
            <a:lvl1pPr>
              <a:defRPr b="1">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4" name="Text Placeholder 2">
            <a:extLst>
              <a:ext uri="{FF2B5EF4-FFF2-40B4-BE49-F238E27FC236}">
                <a16:creationId xmlns:a16="http://schemas.microsoft.com/office/drawing/2014/main" id="{D2DBA419-BBC5-3832-72DC-F646AE4A6EC3}"/>
              </a:ext>
            </a:extLst>
          </p:cNvPr>
          <p:cNvSpPr>
            <a:spLocks noGrp="1"/>
          </p:cNvSpPr>
          <p:nvPr>
            <p:ph type="body" sz="quarter" idx="13"/>
          </p:nvPr>
        </p:nvSpPr>
        <p:spPr>
          <a:xfrm>
            <a:off x="838199" y="321135"/>
            <a:ext cx="10899371" cy="906087"/>
          </a:xfrm>
        </p:spPr>
        <p:txBody>
          <a:bodyPr anchor="b">
            <a:normAutofit/>
          </a:bodyPr>
          <a:lstStyle>
            <a:lvl1pPr marL="0" indent="0">
              <a:buNone/>
              <a:defRPr sz="2400"/>
            </a:lvl1pPr>
          </a:lstStyle>
          <a:p>
            <a:pPr lvl="0"/>
            <a:r>
              <a:rPr lang="en-US" dirty="0"/>
              <a:t>Click to edit Master text styles</a:t>
            </a:r>
          </a:p>
        </p:txBody>
      </p:sp>
      <p:sp>
        <p:nvSpPr>
          <p:cNvPr id="12" name="Picture Placeholder 23">
            <a:extLst>
              <a:ext uri="{FF2B5EF4-FFF2-40B4-BE49-F238E27FC236}">
                <a16:creationId xmlns:a16="http://schemas.microsoft.com/office/drawing/2014/main" id="{B9EAC6A3-B6C8-3463-9893-924B2BEA00CB}"/>
              </a:ext>
            </a:extLst>
          </p:cNvPr>
          <p:cNvSpPr>
            <a:spLocks noGrp="1"/>
          </p:cNvSpPr>
          <p:nvPr>
            <p:ph type="pic" sz="quarter" idx="14"/>
          </p:nvPr>
        </p:nvSpPr>
        <p:spPr>
          <a:xfrm>
            <a:off x="7806088" y="8313"/>
            <a:ext cx="4532535" cy="6867624"/>
          </a:xfrm>
          <a:custGeom>
            <a:avLst/>
            <a:gdLst>
              <a:gd name="connsiteX0" fmla="*/ 3710922 w 7094483"/>
              <a:gd name="connsiteY0" fmla="*/ 0 h 6857999"/>
              <a:gd name="connsiteX1" fmla="*/ 7094483 w 7094483"/>
              <a:gd name="connsiteY1" fmla="*/ 0 h 6857999"/>
              <a:gd name="connsiteX2" fmla="*/ 3815364 w 7094483"/>
              <a:gd name="connsiteY2" fmla="*/ 6857999 h 6857999"/>
              <a:gd name="connsiteX3" fmla="*/ 0 w 7094483"/>
              <a:gd name="connsiteY3" fmla="*/ 6857999 h 6857999"/>
              <a:gd name="connsiteX4" fmla="*/ 0 w 7094483"/>
              <a:gd name="connsiteY4" fmla="*/ 1 h 6857999"/>
              <a:gd name="connsiteX5" fmla="*/ 3710922 w 7094483"/>
              <a:gd name="connsiteY5" fmla="*/ 1 h 6857999"/>
              <a:gd name="connsiteX0" fmla="*/ 3710922 w 7102674"/>
              <a:gd name="connsiteY0" fmla="*/ 0 h 6867624"/>
              <a:gd name="connsiteX1" fmla="*/ 7094483 w 7102674"/>
              <a:gd name="connsiteY1" fmla="*/ 0 h 6867624"/>
              <a:gd name="connsiteX2" fmla="*/ 7102674 w 7102674"/>
              <a:gd name="connsiteY2" fmla="*/ 6867624 h 6867624"/>
              <a:gd name="connsiteX3" fmla="*/ 0 w 7102674"/>
              <a:gd name="connsiteY3" fmla="*/ 6857999 h 6867624"/>
              <a:gd name="connsiteX4" fmla="*/ 0 w 7102674"/>
              <a:gd name="connsiteY4" fmla="*/ 1 h 6867624"/>
              <a:gd name="connsiteX5" fmla="*/ 3710922 w 7102674"/>
              <a:gd name="connsiteY5" fmla="*/ 1 h 6867624"/>
              <a:gd name="connsiteX6" fmla="*/ 3710922 w 7102674"/>
              <a:gd name="connsiteY6" fmla="*/ 0 h 6867624"/>
              <a:gd name="connsiteX0" fmla="*/ 3710922 w 7102674"/>
              <a:gd name="connsiteY0" fmla="*/ 0 h 6867624"/>
              <a:gd name="connsiteX1" fmla="*/ 7094483 w 7102674"/>
              <a:gd name="connsiteY1" fmla="*/ 0 h 6867624"/>
              <a:gd name="connsiteX2" fmla="*/ 7102674 w 7102674"/>
              <a:gd name="connsiteY2" fmla="*/ 6867624 h 6867624"/>
              <a:gd name="connsiteX3" fmla="*/ 0 w 7102674"/>
              <a:gd name="connsiteY3" fmla="*/ 6857999 h 6867624"/>
              <a:gd name="connsiteX4" fmla="*/ 1819065 w 7102674"/>
              <a:gd name="connsiteY4" fmla="*/ 9626 h 6867624"/>
              <a:gd name="connsiteX5" fmla="*/ 3710922 w 7102674"/>
              <a:gd name="connsiteY5" fmla="*/ 1 h 6867624"/>
              <a:gd name="connsiteX6" fmla="*/ 3710922 w 7102674"/>
              <a:gd name="connsiteY6" fmla="*/ 0 h 6867624"/>
              <a:gd name="connsiteX0" fmla="*/ 3311663 w 6703415"/>
              <a:gd name="connsiteY0" fmla="*/ 0 h 6867624"/>
              <a:gd name="connsiteX1" fmla="*/ 6695224 w 6703415"/>
              <a:gd name="connsiteY1" fmla="*/ 0 h 6867624"/>
              <a:gd name="connsiteX2" fmla="*/ 6703415 w 6703415"/>
              <a:gd name="connsiteY2" fmla="*/ 6867624 h 6867624"/>
              <a:gd name="connsiteX3" fmla="*/ 0 w 6703415"/>
              <a:gd name="connsiteY3" fmla="*/ 6857999 h 6867624"/>
              <a:gd name="connsiteX4" fmla="*/ 1419806 w 6703415"/>
              <a:gd name="connsiteY4" fmla="*/ 9626 h 6867624"/>
              <a:gd name="connsiteX5" fmla="*/ 3311663 w 6703415"/>
              <a:gd name="connsiteY5" fmla="*/ 1 h 6867624"/>
              <a:gd name="connsiteX6" fmla="*/ 3311663 w 6703415"/>
              <a:gd name="connsiteY6" fmla="*/ 0 h 6867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03415" h="6867624">
                <a:moveTo>
                  <a:pt x="3311663" y="0"/>
                </a:moveTo>
                <a:lnTo>
                  <a:pt x="6695224" y="0"/>
                </a:lnTo>
                <a:cubicBezTo>
                  <a:pt x="6697954" y="2289208"/>
                  <a:pt x="6700685" y="4578416"/>
                  <a:pt x="6703415" y="6867624"/>
                </a:cubicBezTo>
                <a:lnTo>
                  <a:pt x="0" y="6857999"/>
                </a:lnTo>
                <a:lnTo>
                  <a:pt x="1419806" y="9626"/>
                </a:lnTo>
                <a:lnTo>
                  <a:pt x="3311663" y="1"/>
                </a:lnTo>
                <a:lnTo>
                  <a:pt x="3311663" y="0"/>
                </a:lnTo>
                <a:close/>
              </a:path>
            </a:pathLst>
          </a:custGeom>
        </p:spPr>
        <p:txBody>
          <a:bodyPr wrap="square">
            <a:noAutofit/>
          </a:bodyPr>
          <a:lstStyle>
            <a:lvl1pPr marL="0" indent="0">
              <a:buNone/>
              <a:defRPr>
                <a:solidFill>
                  <a:schemeClr val="bg1"/>
                </a:solidFill>
              </a:defRPr>
            </a:lvl1pPr>
          </a:lstStyle>
          <a:p>
            <a:endParaRPr lang="en-US" dirty="0"/>
          </a:p>
        </p:txBody>
      </p:sp>
      <p:sp>
        <p:nvSpPr>
          <p:cNvPr id="13" name="TextBox 12">
            <a:extLst>
              <a:ext uri="{FF2B5EF4-FFF2-40B4-BE49-F238E27FC236}">
                <a16:creationId xmlns:a16="http://schemas.microsoft.com/office/drawing/2014/main" id="{81CB6A21-254E-DD8D-86A6-57C062CD63EF}"/>
              </a:ext>
            </a:extLst>
          </p:cNvPr>
          <p:cNvSpPr txBox="1"/>
          <p:nvPr userDrawn="1"/>
        </p:nvSpPr>
        <p:spPr>
          <a:xfrm>
            <a:off x="2406316" y="6237171"/>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69237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ummary Slide - Regul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3759E99-70D3-B66E-CDB8-D9320E79DD66}"/>
              </a:ext>
            </a:extLst>
          </p:cNvPr>
          <p:cNvSpPr>
            <a:spLocks noGrp="1"/>
          </p:cNvSpPr>
          <p:nvPr>
            <p:ph type="sldNum" sz="quarter" idx="12"/>
          </p:nvPr>
        </p:nvSpPr>
        <p:spPr>
          <a:xfrm>
            <a:off x="9106988" y="6212657"/>
            <a:ext cx="2743200" cy="365125"/>
          </a:xfrm>
        </p:spPr>
        <p:txBody>
          <a:bodyPr/>
          <a:lstStyle>
            <a:lvl1pPr>
              <a:defRPr>
                <a:solidFill>
                  <a:schemeClr val="bg1"/>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21D53692-3C35-F010-42B2-DDC64D84A0D0}"/>
              </a:ext>
            </a:extLst>
          </p:cNvPr>
          <p:cNvSpPr>
            <a:spLocks noGrp="1"/>
          </p:cNvSpPr>
          <p:nvPr>
            <p:ph type="title"/>
          </p:nvPr>
        </p:nvSpPr>
        <p:spPr>
          <a:xfrm>
            <a:off x="838200" y="365125"/>
            <a:ext cx="10515600" cy="1325563"/>
          </a:xfrm>
        </p:spPr>
        <p:txBody>
          <a:bodyPr anchor="b"/>
          <a:lstStyle>
            <a:lvl1pPr algn="l">
              <a:defRPr b="1" i="0">
                <a:solidFill>
                  <a:schemeClr val="bg1"/>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7B687C02-FFA2-7304-020C-7EBC2C4B5A23}"/>
              </a:ext>
            </a:extLst>
          </p:cNvPr>
          <p:cNvSpPr>
            <a:spLocks noGrp="1"/>
          </p:cNvSpPr>
          <p:nvPr>
            <p:ph idx="1"/>
          </p:nvPr>
        </p:nvSpPr>
        <p:spPr>
          <a:xfrm>
            <a:off x="838200" y="1825624"/>
            <a:ext cx="10515600" cy="4752157"/>
          </a:xfrm>
        </p:spPr>
        <p:txBody>
          <a:bodyPr/>
          <a:lstStyle>
            <a:lvl1pPr marL="228600" indent="-228600">
              <a:lnSpc>
                <a:spcPct val="100000"/>
              </a:lnSpc>
              <a:buFont typeface="Arial" panose="020B0604020202020204" pitchFamily="34" charset="0"/>
              <a:buChar char="•"/>
              <a:defRPr sz="2800">
                <a:solidFill>
                  <a:schemeClr val="bg1"/>
                </a:solidFill>
              </a:defRPr>
            </a:lvl1pPr>
            <a:lvl2pPr marL="685800" indent="-228600">
              <a:lnSpc>
                <a:spcPct val="100000"/>
              </a:lnSpc>
              <a:tabLst/>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77282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rocess 2">
            <a:extLst>
              <a:ext uri="{FF2B5EF4-FFF2-40B4-BE49-F238E27FC236}">
                <a16:creationId xmlns:a16="http://schemas.microsoft.com/office/drawing/2014/main" id="{ECC8FF1D-DED3-56E5-E1B3-10A9AC7C61A8}"/>
              </a:ext>
            </a:extLst>
          </p:cNvPr>
          <p:cNvSpPr/>
          <p:nvPr userDrawn="1"/>
        </p:nvSpPr>
        <p:spPr>
          <a:xfrm>
            <a:off x="11430000" y="6212657"/>
            <a:ext cx="762000" cy="365125"/>
          </a:xfrm>
          <a:prstGeom prst="flowChartProcess">
            <a:avLst/>
          </a:prstGeom>
          <a:solidFill>
            <a:srgbClr val="024E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3759E99-70D3-B66E-CDB8-D9320E79DD66}"/>
              </a:ext>
            </a:extLst>
          </p:cNvPr>
          <p:cNvSpPr>
            <a:spLocks noGrp="1"/>
          </p:cNvSpPr>
          <p:nvPr>
            <p:ph type="sldNum" sz="quarter" idx="12"/>
          </p:nvPr>
        </p:nvSpPr>
        <p:spPr>
          <a:xfrm>
            <a:off x="9144000" y="6212657"/>
            <a:ext cx="2743200" cy="365125"/>
          </a:xfrm>
        </p:spPr>
        <p:txBody>
          <a:bodyPr/>
          <a:lstStyle>
            <a:lvl1pPr>
              <a:defRPr>
                <a:solidFill>
                  <a:schemeClr val="bg1"/>
                </a:solidFill>
              </a:defRPr>
            </a:lvl1pPr>
          </a:lstStyle>
          <a:p>
            <a:fld id="{3F16EA7B-2868-4129-8CCC-8431B61BD75B}" type="slidenum">
              <a:rPr lang="en-US" smtClean="0"/>
              <a:pPr/>
              <a:t>‹#›</a:t>
            </a:fld>
            <a:endParaRPr lang="en-US" dirty="0"/>
          </a:p>
        </p:txBody>
      </p:sp>
      <p:sp>
        <p:nvSpPr>
          <p:cNvPr id="7" name="Title 1">
            <a:extLst>
              <a:ext uri="{FF2B5EF4-FFF2-40B4-BE49-F238E27FC236}">
                <a16:creationId xmlns:a16="http://schemas.microsoft.com/office/drawing/2014/main" id="{4F0BE650-2967-0327-CDAD-190CFF624E2E}"/>
              </a:ext>
            </a:extLst>
          </p:cNvPr>
          <p:cNvSpPr>
            <a:spLocks noGrp="1"/>
          </p:cNvSpPr>
          <p:nvPr>
            <p:ph type="title"/>
          </p:nvPr>
        </p:nvSpPr>
        <p:spPr>
          <a:xfrm>
            <a:off x="4655089" y="2233741"/>
            <a:ext cx="7299009" cy="2606667"/>
          </a:xfrm>
        </p:spPr>
        <p:txBody>
          <a:bodyPr anchor="t">
            <a:normAutofit/>
          </a:bodyPr>
          <a:lstStyle>
            <a:lvl1pPr>
              <a:defRPr sz="6000">
                <a:solidFill>
                  <a:schemeClr val="bg1"/>
                </a:solidFill>
              </a:defRPr>
            </a:lvl1pPr>
          </a:lstStyle>
          <a:p>
            <a:r>
              <a:rPr lang="en-US" dirty="0"/>
              <a:t>Click to edit Master title</a:t>
            </a:r>
          </a:p>
        </p:txBody>
      </p:sp>
      <p:sp>
        <p:nvSpPr>
          <p:cNvPr id="25" name="Subtitle 2">
            <a:extLst>
              <a:ext uri="{FF2B5EF4-FFF2-40B4-BE49-F238E27FC236}">
                <a16:creationId xmlns:a16="http://schemas.microsoft.com/office/drawing/2014/main" id="{DF431FDB-4CFE-5F11-3E4A-D5EAFCE115C8}"/>
              </a:ext>
            </a:extLst>
          </p:cNvPr>
          <p:cNvSpPr>
            <a:spLocks noGrp="1"/>
          </p:cNvSpPr>
          <p:nvPr>
            <p:ph type="subTitle" idx="1"/>
          </p:nvPr>
        </p:nvSpPr>
        <p:spPr>
          <a:xfrm>
            <a:off x="4655088" y="1706691"/>
            <a:ext cx="7299009" cy="52705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4" name="Picture Placeholder 23">
            <a:extLst>
              <a:ext uri="{FF2B5EF4-FFF2-40B4-BE49-F238E27FC236}">
                <a16:creationId xmlns:a16="http://schemas.microsoft.com/office/drawing/2014/main" id="{FC191268-6EE6-A6DD-7ACA-5A4F3111064D}"/>
              </a:ext>
            </a:extLst>
          </p:cNvPr>
          <p:cNvSpPr>
            <a:spLocks noGrp="1"/>
          </p:cNvSpPr>
          <p:nvPr>
            <p:ph type="pic" sz="quarter" idx="13"/>
          </p:nvPr>
        </p:nvSpPr>
        <p:spPr>
          <a:xfrm>
            <a:off x="0" y="1"/>
            <a:ext cx="4945531" cy="6857999"/>
          </a:xfrm>
          <a:custGeom>
            <a:avLst/>
            <a:gdLst>
              <a:gd name="connsiteX0" fmla="*/ 3710922 w 7094483"/>
              <a:gd name="connsiteY0" fmla="*/ 0 h 6857999"/>
              <a:gd name="connsiteX1" fmla="*/ 7094483 w 7094483"/>
              <a:gd name="connsiteY1" fmla="*/ 0 h 6857999"/>
              <a:gd name="connsiteX2" fmla="*/ 3815364 w 7094483"/>
              <a:gd name="connsiteY2" fmla="*/ 6857999 h 6857999"/>
              <a:gd name="connsiteX3" fmla="*/ 0 w 7094483"/>
              <a:gd name="connsiteY3" fmla="*/ 6857999 h 6857999"/>
              <a:gd name="connsiteX4" fmla="*/ 0 w 7094483"/>
              <a:gd name="connsiteY4" fmla="*/ 1 h 6857999"/>
              <a:gd name="connsiteX5" fmla="*/ 3710922 w 7094483"/>
              <a:gd name="connsiteY5" fmla="*/ 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4483" h="6857999">
                <a:moveTo>
                  <a:pt x="3710922" y="0"/>
                </a:moveTo>
                <a:lnTo>
                  <a:pt x="7094483" y="0"/>
                </a:lnTo>
                <a:lnTo>
                  <a:pt x="3815364" y="6857999"/>
                </a:lnTo>
                <a:lnTo>
                  <a:pt x="0" y="6857999"/>
                </a:lnTo>
                <a:lnTo>
                  <a:pt x="0" y="1"/>
                </a:lnTo>
                <a:lnTo>
                  <a:pt x="3710922" y="1"/>
                </a:lnTo>
                <a:close/>
              </a:path>
            </a:pathLst>
          </a:custGeom>
        </p:spPr>
        <p:txBody>
          <a:bodyPr wrap="square">
            <a:noAutofit/>
          </a:bodyPr>
          <a:lstStyle>
            <a:lvl1pPr marL="0" indent="0">
              <a:buNone/>
              <a:defRPr>
                <a:solidFill>
                  <a:schemeClr val="bg1"/>
                </a:solidFill>
              </a:defRPr>
            </a:lvl1pPr>
          </a:lstStyle>
          <a:p>
            <a:endParaRPr lang="en-US" dirty="0"/>
          </a:p>
        </p:txBody>
      </p:sp>
    </p:spTree>
    <p:extLst>
      <p:ext uri="{BB962C8B-B14F-4D97-AF65-F5344CB8AC3E}">
        <p14:creationId xmlns:p14="http://schemas.microsoft.com/office/powerpoint/2010/main" val="3947660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with subtopic li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rocess 2">
            <a:extLst>
              <a:ext uri="{FF2B5EF4-FFF2-40B4-BE49-F238E27FC236}">
                <a16:creationId xmlns:a16="http://schemas.microsoft.com/office/drawing/2014/main" id="{EAAEE2AD-C92E-B231-BB25-5AE6030411F8}"/>
              </a:ext>
            </a:extLst>
          </p:cNvPr>
          <p:cNvSpPr/>
          <p:nvPr userDrawn="1"/>
        </p:nvSpPr>
        <p:spPr>
          <a:xfrm>
            <a:off x="11430000" y="6212657"/>
            <a:ext cx="762000" cy="365125"/>
          </a:xfrm>
          <a:prstGeom prst="flowChartProcess">
            <a:avLst/>
          </a:prstGeom>
          <a:solidFill>
            <a:srgbClr val="024E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3759E99-70D3-B66E-CDB8-D9320E79DD66}"/>
              </a:ext>
            </a:extLst>
          </p:cNvPr>
          <p:cNvSpPr>
            <a:spLocks noGrp="1"/>
          </p:cNvSpPr>
          <p:nvPr>
            <p:ph type="sldNum" sz="quarter" idx="12"/>
          </p:nvPr>
        </p:nvSpPr>
        <p:spPr>
          <a:xfrm>
            <a:off x="9144000" y="6212657"/>
            <a:ext cx="2743200" cy="365125"/>
          </a:xfrm>
        </p:spPr>
        <p:txBody>
          <a:bodyPr/>
          <a:lstStyle>
            <a:lvl1pPr>
              <a:defRPr>
                <a:solidFill>
                  <a:schemeClr val="bg1"/>
                </a:solidFill>
              </a:defRPr>
            </a:lvl1pPr>
          </a:lstStyle>
          <a:p>
            <a:fld id="{3F16EA7B-2868-4129-8CCC-8431B61BD75B}" type="slidenum">
              <a:rPr lang="en-US" smtClean="0"/>
              <a:pPr/>
              <a:t>‹#›</a:t>
            </a:fld>
            <a:endParaRPr lang="en-US" dirty="0"/>
          </a:p>
        </p:txBody>
      </p:sp>
      <p:sp>
        <p:nvSpPr>
          <p:cNvPr id="7" name="Title 1">
            <a:extLst>
              <a:ext uri="{FF2B5EF4-FFF2-40B4-BE49-F238E27FC236}">
                <a16:creationId xmlns:a16="http://schemas.microsoft.com/office/drawing/2014/main" id="{4F0BE650-2967-0327-CDAD-190CFF624E2E}"/>
              </a:ext>
            </a:extLst>
          </p:cNvPr>
          <p:cNvSpPr>
            <a:spLocks noGrp="1"/>
          </p:cNvSpPr>
          <p:nvPr>
            <p:ph type="title"/>
          </p:nvPr>
        </p:nvSpPr>
        <p:spPr>
          <a:xfrm>
            <a:off x="4655089" y="2233742"/>
            <a:ext cx="7299009" cy="1706690"/>
          </a:xfrm>
        </p:spPr>
        <p:txBody>
          <a:bodyPr anchor="t">
            <a:noAutofit/>
          </a:bodyPr>
          <a:lstStyle>
            <a:lvl1pPr>
              <a:defRPr sz="6000">
                <a:solidFill>
                  <a:schemeClr val="bg1"/>
                </a:solidFill>
              </a:defRPr>
            </a:lvl1pPr>
          </a:lstStyle>
          <a:p>
            <a:r>
              <a:rPr lang="en-US" dirty="0"/>
              <a:t>Click to edit Master title</a:t>
            </a:r>
          </a:p>
        </p:txBody>
      </p:sp>
      <p:sp>
        <p:nvSpPr>
          <p:cNvPr id="25" name="Subtitle 2">
            <a:extLst>
              <a:ext uri="{FF2B5EF4-FFF2-40B4-BE49-F238E27FC236}">
                <a16:creationId xmlns:a16="http://schemas.microsoft.com/office/drawing/2014/main" id="{DF431FDB-4CFE-5F11-3E4A-D5EAFCE115C8}"/>
              </a:ext>
            </a:extLst>
          </p:cNvPr>
          <p:cNvSpPr>
            <a:spLocks noGrp="1"/>
          </p:cNvSpPr>
          <p:nvPr>
            <p:ph type="subTitle" idx="1"/>
          </p:nvPr>
        </p:nvSpPr>
        <p:spPr>
          <a:xfrm>
            <a:off x="4655088" y="1706691"/>
            <a:ext cx="7299009" cy="52705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4" name="Picture Placeholder 23">
            <a:extLst>
              <a:ext uri="{FF2B5EF4-FFF2-40B4-BE49-F238E27FC236}">
                <a16:creationId xmlns:a16="http://schemas.microsoft.com/office/drawing/2014/main" id="{FC191268-6EE6-A6DD-7ACA-5A4F3111064D}"/>
              </a:ext>
            </a:extLst>
          </p:cNvPr>
          <p:cNvSpPr>
            <a:spLocks noGrp="1"/>
          </p:cNvSpPr>
          <p:nvPr>
            <p:ph type="pic" sz="quarter" idx="13"/>
          </p:nvPr>
        </p:nvSpPr>
        <p:spPr>
          <a:xfrm>
            <a:off x="0" y="1"/>
            <a:ext cx="4945531" cy="6857999"/>
          </a:xfrm>
          <a:custGeom>
            <a:avLst/>
            <a:gdLst>
              <a:gd name="connsiteX0" fmla="*/ 3710922 w 7094483"/>
              <a:gd name="connsiteY0" fmla="*/ 0 h 6857999"/>
              <a:gd name="connsiteX1" fmla="*/ 7094483 w 7094483"/>
              <a:gd name="connsiteY1" fmla="*/ 0 h 6857999"/>
              <a:gd name="connsiteX2" fmla="*/ 3815364 w 7094483"/>
              <a:gd name="connsiteY2" fmla="*/ 6857999 h 6857999"/>
              <a:gd name="connsiteX3" fmla="*/ 0 w 7094483"/>
              <a:gd name="connsiteY3" fmla="*/ 6857999 h 6857999"/>
              <a:gd name="connsiteX4" fmla="*/ 0 w 7094483"/>
              <a:gd name="connsiteY4" fmla="*/ 1 h 6857999"/>
              <a:gd name="connsiteX5" fmla="*/ 3710922 w 7094483"/>
              <a:gd name="connsiteY5" fmla="*/ 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4483" h="6857999">
                <a:moveTo>
                  <a:pt x="3710922" y="0"/>
                </a:moveTo>
                <a:lnTo>
                  <a:pt x="7094483" y="0"/>
                </a:lnTo>
                <a:lnTo>
                  <a:pt x="3815364" y="6857999"/>
                </a:lnTo>
                <a:lnTo>
                  <a:pt x="0" y="6857999"/>
                </a:lnTo>
                <a:lnTo>
                  <a:pt x="0" y="1"/>
                </a:lnTo>
                <a:lnTo>
                  <a:pt x="3710922" y="1"/>
                </a:lnTo>
                <a:close/>
              </a:path>
            </a:pathLst>
          </a:custGeom>
        </p:spPr>
        <p:txBody>
          <a:bodyPr wrap="square">
            <a:noAutofit/>
          </a:bodyPr>
          <a:lstStyle>
            <a:lvl1pPr marL="0" indent="0">
              <a:buNone/>
              <a:defRPr>
                <a:solidFill>
                  <a:schemeClr val="bg1"/>
                </a:solidFill>
              </a:defRPr>
            </a:lvl1pPr>
          </a:lstStyle>
          <a:p>
            <a:endParaRPr lang="en-US" dirty="0"/>
          </a:p>
        </p:txBody>
      </p:sp>
      <p:sp>
        <p:nvSpPr>
          <p:cNvPr id="8" name="Text Placeholder 7">
            <a:extLst>
              <a:ext uri="{FF2B5EF4-FFF2-40B4-BE49-F238E27FC236}">
                <a16:creationId xmlns:a16="http://schemas.microsoft.com/office/drawing/2014/main" id="{E6F06BC9-2F61-1177-B8D2-0E594D88B3A2}"/>
              </a:ext>
            </a:extLst>
          </p:cNvPr>
          <p:cNvSpPr>
            <a:spLocks noGrp="1"/>
          </p:cNvSpPr>
          <p:nvPr>
            <p:ph type="body" sz="quarter" idx="14"/>
          </p:nvPr>
        </p:nvSpPr>
        <p:spPr>
          <a:xfrm>
            <a:off x="4654772" y="4099054"/>
            <a:ext cx="7299325" cy="1300162"/>
          </a:xfrm>
        </p:spPr>
        <p:txBody>
          <a:bodyPr/>
          <a:lstStyle>
            <a:lvl1pPr>
              <a:defRPr>
                <a:solidFill>
                  <a:schemeClr val="bg1"/>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19492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Legalez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06988" y="6212657"/>
            <a:ext cx="2743200" cy="365125"/>
          </a:xfrm>
        </p:spPr>
        <p:txBody>
          <a:bodyPr/>
          <a:lstStyle>
            <a:lvl1pPr>
              <a:defRPr baseline="0">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hasCustomPrompt="1"/>
          </p:nvPr>
        </p:nvSpPr>
        <p:spPr>
          <a:xfrm>
            <a:off x="838200" y="1825624"/>
            <a:ext cx="10515600" cy="4752157"/>
          </a:xfrm>
        </p:spPr>
        <p:txBody>
          <a:bodyPr/>
          <a:lstStyle>
            <a:lvl1pPr>
              <a:lnSpc>
                <a:spcPct val="100000"/>
              </a:lnSpc>
              <a:buNone/>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40303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06988" y="6212657"/>
            <a:ext cx="2743200" cy="365125"/>
          </a:xfrm>
        </p:spPr>
        <p:txBody>
          <a:bodyPr/>
          <a:lstStyle>
            <a:lvl1pPr>
              <a:defRPr baseline="0">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1825624"/>
            <a:ext cx="10515600" cy="4752157"/>
          </a:xfrm>
        </p:spPr>
        <p:txBody>
          <a:bodyPr/>
          <a:lstStyle>
            <a:lvl1pPr>
              <a:lnSpc>
                <a:spcPct val="100000"/>
              </a:lnSpc>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6384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Bullets and Imag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44000" y="6172200"/>
            <a:ext cx="2743200" cy="365125"/>
          </a:xfrm>
        </p:spPr>
        <p:txBody>
          <a:bodyPr/>
          <a:lstStyle>
            <a:lvl1pPr>
              <a:defRPr baseline="0">
                <a:solidFill>
                  <a:srgbClr val="024E68"/>
                </a:solidFill>
              </a:defRPr>
            </a:lvl1pPr>
          </a:lstStyle>
          <a:p>
            <a:fld id="{3F16EA7B-2868-4129-8CCC-8431B61BD75B}" type="slidenum">
              <a:rPr lang="en-US" smtClean="0"/>
              <a:pPr/>
              <a:t>‹#›</a:t>
            </a:fld>
            <a:endParaRPr lang="en-US" dirty="0">
              <a:solidFill>
                <a:srgbClr val="024E68"/>
              </a:solidFill>
            </a:endParaRPr>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1825625"/>
            <a:ext cx="10515600" cy="2212976"/>
          </a:xfrm>
        </p:spPr>
        <p:txBody>
          <a:bodyPr/>
          <a:lstStyle>
            <a:lvl1pPr>
              <a:lnSpc>
                <a:spcPct val="100000"/>
              </a:lnSpc>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a:extLst>
              <a:ext uri="{FF2B5EF4-FFF2-40B4-BE49-F238E27FC236}">
                <a16:creationId xmlns:a16="http://schemas.microsoft.com/office/drawing/2014/main" id="{3D589232-DD2E-D3E5-1E64-CC3668CB39E3}"/>
              </a:ext>
            </a:extLst>
          </p:cNvPr>
          <p:cNvSpPr>
            <a:spLocks noGrp="1"/>
          </p:cNvSpPr>
          <p:nvPr>
            <p:ph idx="13"/>
          </p:nvPr>
        </p:nvSpPr>
        <p:spPr>
          <a:xfrm>
            <a:off x="838200" y="4172736"/>
            <a:ext cx="10515600" cy="1923264"/>
          </a:xfrm>
        </p:spPr>
        <p:txBody>
          <a:bodyPr/>
          <a:lstStyle>
            <a:lvl1pPr>
              <a:lnSpc>
                <a:spcPct val="100000"/>
              </a:lnSpc>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96320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1_Right picture at page proportions - te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2E651-B097-45FA-8BC8-035406392F6F}"/>
              </a:ext>
            </a:extLst>
          </p:cNvPr>
          <p:cNvSpPr>
            <a:spLocks noGrp="1"/>
          </p:cNvSpPr>
          <p:nvPr>
            <p:ph type="title"/>
          </p:nvPr>
        </p:nvSpPr>
        <p:spPr>
          <a:xfrm>
            <a:off x="839788" y="457200"/>
            <a:ext cx="4799012" cy="1219200"/>
          </a:xfrm>
        </p:spPr>
        <p:txBody>
          <a:bodyPr anchor="b">
            <a:normAutofit/>
          </a:bodyPr>
          <a:lstStyle>
            <a:lvl1pPr>
              <a:defRPr sz="3600">
                <a:solidFill>
                  <a:srgbClr val="024E68"/>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4" name="Text Placeholder 3">
            <a:extLst>
              <a:ext uri="{FF2B5EF4-FFF2-40B4-BE49-F238E27FC236}">
                <a16:creationId xmlns:a16="http://schemas.microsoft.com/office/drawing/2014/main" id="{41D64B8F-52EB-44B7-9AAB-8DF2475A8F17}"/>
              </a:ext>
            </a:extLst>
          </p:cNvPr>
          <p:cNvSpPr>
            <a:spLocks noGrp="1"/>
          </p:cNvSpPr>
          <p:nvPr>
            <p:ph type="body" sz="half" idx="2"/>
          </p:nvPr>
        </p:nvSpPr>
        <p:spPr>
          <a:xfrm>
            <a:off x="839788" y="1828800"/>
            <a:ext cx="4799012" cy="3811588"/>
          </a:xfrm>
        </p:spPr>
        <p:txBody>
          <a:bodyPr>
            <a:normAutofit/>
          </a:bodyPr>
          <a:lstStyle>
            <a:lvl1pPr marL="285750" indent="-285750">
              <a:buFont typeface="Arial" panose="020B0604020202020204" pitchFamily="34" charset="0"/>
              <a:buChar char="•"/>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3" name="Picture Placeholder 2">
            <a:extLst>
              <a:ext uri="{FF2B5EF4-FFF2-40B4-BE49-F238E27FC236}">
                <a16:creationId xmlns:a16="http://schemas.microsoft.com/office/drawing/2014/main" id="{B9F26364-C178-459F-9896-F6170AB3C562}"/>
              </a:ext>
            </a:extLst>
          </p:cNvPr>
          <p:cNvSpPr>
            <a:spLocks noGrp="1" noChangeAspect="1"/>
          </p:cNvSpPr>
          <p:nvPr>
            <p:ph type="pic" idx="1"/>
          </p:nvPr>
        </p:nvSpPr>
        <p:spPr>
          <a:xfrm>
            <a:off x="6553202" y="381000"/>
            <a:ext cx="4663440" cy="60350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5" name="Slide Number Placeholder 5">
            <a:extLst>
              <a:ext uri="{FF2B5EF4-FFF2-40B4-BE49-F238E27FC236}">
                <a16:creationId xmlns:a16="http://schemas.microsoft.com/office/drawing/2014/main" id="{0151F9A0-1A86-9C0D-8C82-E364C37F9C31}"/>
              </a:ext>
            </a:extLst>
          </p:cNvPr>
          <p:cNvSpPr>
            <a:spLocks noGrp="1"/>
          </p:cNvSpPr>
          <p:nvPr>
            <p:ph type="sldNum" sz="quarter" idx="12"/>
          </p:nvPr>
        </p:nvSpPr>
        <p:spPr>
          <a:xfrm>
            <a:off x="9144000" y="6172200"/>
            <a:ext cx="2743200" cy="365125"/>
          </a:xfrm>
        </p:spPr>
        <p:txBody>
          <a:bodyPr/>
          <a:lstStyle>
            <a:lvl1pPr>
              <a:defRPr baseline="0">
                <a:solidFill>
                  <a:srgbClr val="024E68"/>
                </a:solidFill>
              </a:defRPr>
            </a:lvl1pPr>
          </a:lstStyle>
          <a:p>
            <a:fld id="{3F16EA7B-2868-4129-8CCC-8431B61BD75B}" type="slidenum">
              <a:rPr lang="en-US" smtClean="0"/>
              <a:pPr/>
              <a:t>‹#›</a:t>
            </a:fld>
            <a:endParaRPr lang="en-US" dirty="0">
              <a:solidFill>
                <a:srgbClr val="024E68"/>
              </a:solidFill>
            </a:endParaRPr>
          </a:p>
        </p:txBody>
      </p:sp>
    </p:spTree>
    <p:extLst>
      <p:ext uri="{BB962C8B-B14F-4D97-AF65-F5344CB8AC3E}">
        <p14:creationId xmlns:p14="http://schemas.microsoft.com/office/powerpoint/2010/main" val="17963687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slideLayout" Target="../slideLayouts/slideLayout21.xml"/><Relationship Id="rId26" Type="http://schemas.openxmlformats.org/officeDocument/2006/relationships/slideLayout" Target="../slideLayouts/slideLayout29.xml"/><Relationship Id="rId3" Type="http://schemas.openxmlformats.org/officeDocument/2006/relationships/slideLayout" Target="../slideLayouts/slideLayout6.xml"/><Relationship Id="rId21" Type="http://schemas.openxmlformats.org/officeDocument/2006/relationships/slideLayout" Target="../slideLayouts/slideLayout24.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5" Type="http://schemas.openxmlformats.org/officeDocument/2006/relationships/slideLayout" Target="../slideLayouts/slideLayout28.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slideLayout" Target="../slideLayouts/slideLayout23.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24" Type="http://schemas.openxmlformats.org/officeDocument/2006/relationships/slideLayout" Target="../slideLayouts/slideLayout27.xml"/><Relationship Id="rId5" Type="http://schemas.openxmlformats.org/officeDocument/2006/relationships/slideLayout" Target="../slideLayouts/slideLayout8.xml"/><Relationship Id="rId15" Type="http://schemas.openxmlformats.org/officeDocument/2006/relationships/slideLayout" Target="../slideLayouts/slideLayout18.xml"/><Relationship Id="rId23" Type="http://schemas.openxmlformats.org/officeDocument/2006/relationships/slideLayout" Target="../slideLayouts/slideLayout26.xml"/><Relationship Id="rId28" Type="http://schemas.openxmlformats.org/officeDocument/2006/relationships/image" Target="../media/image1.png"/><Relationship Id="rId10" Type="http://schemas.openxmlformats.org/officeDocument/2006/relationships/slideLayout" Target="../slideLayouts/slideLayout13.xml"/><Relationship Id="rId19" Type="http://schemas.openxmlformats.org/officeDocument/2006/relationships/slideLayout" Target="../slideLayouts/slideLayout22.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 Id="rId22" Type="http://schemas.openxmlformats.org/officeDocument/2006/relationships/slideLayout" Target="../slideLayouts/slideLayout25.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763B6B-2E2C-4737-9303-620BA1BD19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EF790A3-36E0-4385-9545-A18CD8F8BA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806829E1-00C3-4E6B-8476-5192532587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aseline="0">
                <a:solidFill>
                  <a:srgbClr val="C32E22"/>
                </a:solidFill>
              </a:defRPr>
            </a:lvl1pPr>
          </a:lstStyle>
          <a:p>
            <a:fld id="{3F16EA7B-2868-4129-8CCC-8431B61BD75B}" type="slidenum">
              <a:rPr lang="en-US" smtClean="0"/>
              <a:pPr/>
              <a:t>‹#›</a:t>
            </a:fld>
            <a:endParaRPr lang="en-US" dirty="0"/>
          </a:p>
        </p:txBody>
      </p:sp>
    </p:spTree>
    <p:extLst>
      <p:ext uri="{BB962C8B-B14F-4D97-AF65-F5344CB8AC3E}">
        <p14:creationId xmlns:p14="http://schemas.microsoft.com/office/powerpoint/2010/main" val="2527599808"/>
      </p:ext>
    </p:extLst>
  </p:cSld>
  <p:clrMap bg1="lt1" tx1="dk1" bg2="lt2" tx2="dk2" accent1="accent1" accent2="accent2" accent3="accent3" accent4="accent4" accent5="accent5" accent6="accent6" hlink="hlink" folHlink="folHlink"/>
  <p:sldLayoutIdLst>
    <p:sldLayoutId id="2147483755" r:id="rId1"/>
    <p:sldLayoutId id="2147483791" r:id="rId2"/>
    <p:sldLayoutId id="2147483794" r:id="rId3"/>
  </p:sldLayoutIdLst>
  <p:hf hdr="0" ftr="0" dt="0"/>
  <p:txStyles>
    <p:titleStyle>
      <a:lvl1pPr algn="l" defTabSz="914400" rtl="0" eaLnBrk="1" latinLnBrk="0" hangingPunct="1">
        <a:lnSpc>
          <a:spcPct val="90000"/>
        </a:lnSpc>
        <a:spcBef>
          <a:spcPct val="0"/>
        </a:spcBef>
        <a:buNone/>
        <a:defRPr sz="4500" b="1" i="0" kern="1200">
          <a:solidFill>
            <a:srgbClr val="A4001F"/>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763B6B-2E2C-4737-9303-620BA1BD19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EF790A3-36E0-4385-9545-A18CD8F8BA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806829E1-00C3-4E6B-8476-5192532587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aseline="0">
                <a:solidFill>
                  <a:srgbClr val="024E68"/>
                </a:solidFill>
              </a:defRPr>
            </a:lvl1pPr>
          </a:lstStyle>
          <a:p>
            <a:fld id="{3F16EA7B-2868-4129-8CCC-8431B61BD75B}" type="slidenum">
              <a:rPr lang="en-US" smtClean="0"/>
              <a:pPr/>
              <a:t>‹#›</a:t>
            </a:fld>
            <a:endParaRPr lang="en-US" dirty="0"/>
          </a:p>
        </p:txBody>
      </p:sp>
    </p:spTree>
    <p:extLst>
      <p:ext uri="{BB962C8B-B14F-4D97-AF65-F5344CB8AC3E}">
        <p14:creationId xmlns:p14="http://schemas.microsoft.com/office/powerpoint/2010/main" val="85172646"/>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24" r:id="rId3"/>
    <p:sldLayoutId id="2147483802" r:id="rId4"/>
    <p:sldLayoutId id="2147483827" r:id="rId5"/>
    <p:sldLayoutId id="2147483826" r:id="rId6"/>
    <p:sldLayoutId id="2147483804" r:id="rId7"/>
    <p:sldLayoutId id="2147483806" r:id="rId8"/>
    <p:sldLayoutId id="2147483805" r:id="rId9"/>
    <p:sldLayoutId id="2147483807" r:id="rId10"/>
    <p:sldLayoutId id="2147483810" r:id="rId11"/>
    <p:sldLayoutId id="2147483809" r:id="rId12"/>
    <p:sldLayoutId id="2147483803" r:id="rId13"/>
    <p:sldLayoutId id="2147483811" r:id="rId14"/>
    <p:sldLayoutId id="2147483812" r:id="rId15"/>
    <p:sldLayoutId id="2147483813" r:id="rId16"/>
    <p:sldLayoutId id="2147483814" r:id="rId17"/>
    <p:sldLayoutId id="2147483815" r:id="rId18"/>
    <p:sldLayoutId id="2147483816" r:id="rId19"/>
    <p:sldLayoutId id="2147483817" r:id="rId20"/>
    <p:sldLayoutId id="2147483818" r:id="rId21"/>
    <p:sldLayoutId id="2147483819" r:id="rId22"/>
    <p:sldLayoutId id="2147483820" r:id="rId23"/>
    <p:sldLayoutId id="2147483821" r:id="rId24"/>
    <p:sldLayoutId id="2147483822" r:id="rId25"/>
    <p:sldLayoutId id="2147483823" r:id="rId26"/>
  </p:sldLayoutIdLst>
  <p:hf hdr="0" ftr="0" dt="0"/>
  <p:txStyles>
    <p:titleStyle>
      <a:lvl1pPr algn="l" defTabSz="914400" rtl="0" eaLnBrk="1" latinLnBrk="0" hangingPunct="1">
        <a:lnSpc>
          <a:spcPct val="90000"/>
        </a:lnSpc>
        <a:spcBef>
          <a:spcPct val="0"/>
        </a:spcBef>
        <a:buNone/>
        <a:defRPr sz="4500" b="1" i="0" kern="1200">
          <a:solidFill>
            <a:srgbClr val="024E68"/>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ssa.gov/forms/ssa-545.pdf"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s://www.ssa.gov/disabilityresearch/wi/passcadre.htm"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sba.gov/blog/2024/2024-11/free-resources-help-you-write-business-plan" TargetMode="External"/><Relationship Id="rId2" Type="http://schemas.openxmlformats.org/officeDocument/2006/relationships/hyperlink" Target="https://www.score.org/" TargetMode="Externa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passonline.org/" TargetMode="Externa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7.xml"/><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ytionline.org/ssi-calculation-worksheet"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Placeholder 53" descr="Cornell University shield and ILR School Logo">
            <a:extLst>
              <a:ext uri="{FF2B5EF4-FFF2-40B4-BE49-F238E27FC236}">
                <a16:creationId xmlns:a16="http://schemas.microsoft.com/office/drawing/2014/main" id="{41D240A8-FAA7-864F-0154-1D657F56FCCC}"/>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t="425" b="425"/>
          <a:stretch/>
        </p:blipFill>
        <p:spPr>
          <a:xfrm>
            <a:off x="5653769" y="762078"/>
            <a:ext cx="4023631" cy="914244"/>
          </a:xfrm>
          <a:noFill/>
        </p:spPr>
      </p:pic>
      <p:sp>
        <p:nvSpPr>
          <p:cNvPr id="8194" name="Title 1"/>
          <p:cNvSpPr>
            <a:spLocks noGrp="1"/>
          </p:cNvSpPr>
          <p:nvPr>
            <p:ph type="ctrTitle"/>
          </p:nvPr>
        </p:nvSpPr>
        <p:spPr>
          <a:xfrm>
            <a:off x="4724400" y="2627313"/>
            <a:ext cx="7239000" cy="1792287"/>
          </a:xfrm>
        </p:spPr>
        <p:txBody>
          <a:bodyPr anchor="ctr">
            <a:normAutofit/>
          </a:bodyPr>
          <a:lstStyle/>
          <a:p>
            <a:r>
              <a:rPr lang="en-US" altLang="en-US" dirty="0"/>
              <a:t>Self-Employment Rules for SSI</a:t>
            </a:r>
          </a:p>
        </p:txBody>
      </p:sp>
      <p:sp>
        <p:nvSpPr>
          <p:cNvPr id="8195" name="Subtitle 2"/>
          <p:cNvSpPr>
            <a:spLocks noGrp="1"/>
          </p:cNvSpPr>
          <p:nvPr>
            <p:ph type="subTitle" idx="1"/>
          </p:nvPr>
        </p:nvSpPr>
        <p:spPr>
          <a:xfrm>
            <a:off x="4724400" y="2100263"/>
            <a:ext cx="7239000" cy="527050"/>
          </a:xfrm>
        </p:spPr>
        <p:txBody>
          <a:bodyPr anchor="b">
            <a:normAutofit/>
          </a:bodyPr>
          <a:lstStyle/>
          <a:p>
            <a:r>
              <a:rPr lang="en-US" dirty="0"/>
              <a:t>Introduction to Self-Employment: Session 3</a:t>
            </a:r>
          </a:p>
        </p:txBody>
      </p:sp>
      <p:sp>
        <p:nvSpPr>
          <p:cNvPr id="9" name="Text Placeholder 8">
            <a:extLst>
              <a:ext uri="{FF2B5EF4-FFF2-40B4-BE49-F238E27FC236}">
                <a16:creationId xmlns:a16="http://schemas.microsoft.com/office/drawing/2014/main" id="{655E22DE-0409-5B96-FF0E-71AE936ED597}"/>
              </a:ext>
            </a:extLst>
          </p:cNvPr>
          <p:cNvSpPr>
            <a:spLocks noGrp="1"/>
          </p:cNvSpPr>
          <p:nvPr>
            <p:ph type="body" sz="quarter" idx="14"/>
          </p:nvPr>
        </p:nvSpPr>
        <p:spPr>
          <a:xfrm>
            <a:off x="4267200" y="4953000"/>
            <a:ext cx="6248400" cy="1371600"/>
          </a:xfrm>
        </p:spPr>
        <p:txBody>
          <a:bodyPr>
            <a:normAutofit/>
          </a:bodyPr>
          <a:lstStyle/>
          <a:p>
            <a:r>
              <a:rPr lang="en-US" dirty="0"/>
              <a:t>Work Incentive Support Center</a:t>
            </a:r>
          </a:p>
          <a:p>
            <a:r>
              <a:rPr lang="en-US" altLang="en-US" dirty="0"/>
              <a:t>Disability, Workplace, and Employment Support Practice Online Professional Programs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4652EA-69EF-B970-F29D-985F84805DBF}"/>
              </a:ext>
            </a:extLst>
          </p:cNvPr>
          <p:cNvSpPr>
            <a:spLocks noGrp="1"/>
          </p:cNvSpPr>
          <p:nvPr>
            <p:ph type="sldNum" sz="quarter" idx="12"/>
          </p:nvPr>
        </p:nvSpPr>
        <p:spPr/>
        <p:txBody>
          <a:bodyPr/>
          <a:lstStyle/>
          <a:p>
            <a:fld id="{3F16EA7B-2868-4129-8CCC-8431B61BD75B}" type="slidenum">
              <a:rPr lang="en-US" smtClean="0"/>
              <a:pPr/>
              <a:t>10</a:t>
            </a:fld>
            <a:endParaRPr lang="en-US" dirty="0"/>
          </a:p>
        </p:txBody>
      </p:sp>
      <p:sp>
        <p:nvSpPr>
          <p:cNvPr id="3" name="Title 2">
            <a:extLst>
              <a:ext uri="{FF2B5EF4-FFF2-40B4-BE49-F238E27FC236}">
                <a16:creationId xmlns:a16="http://schemas.microsoft.com/office/drawing/2014/main" id="{BB87C218-35CB-39C9-E4F7-272F360F7BD8}"/>
              </a:ext>
            </a:extLst>
          </p:cNvPr>
          <p:cNvSpPr>
            <a:spLocks noGrp="1"/>
          </p:cNvSpPr>
          <p:nvPr>
            <p:ph type="title"/>
          </p:nvPr>
        </p:nvSpPr>
        <p:spPr/>
        <p:txBody>
          <a:bodyPr/>
          <a:lstStyle/>
          <a:p>
            <a:r>
              <a:rPr lang="en-US" dirty="0"/>
              <a:t>Using PASS to Support Self-Employment</a:t>
            </a:r>
          </a:p>
        </p:txBody>
      </p:sp>
      <p:sp>
        <p:nvSpPr>
          <p:cNvPr id="4" name="Subtitle 3">
            <a:extLst>
              <a:ext uri="{FF2B5EF4-FFF2-40B4-BE49-F238E27FC236}">
                <a16:creationId xmlns:a16="http://schemas.microsoft.com/office/drawing/2014/main" id="{370E8D04-F180-AC67-87E3-1A12651DA015}"/>
              </a:ext>
            </a:extLst>
          </p:cNvPr>
          <p:cNvSpPr>
            <a:spLocks noGrp="1"/>
          </p:cNvSpPr>
          <p:nvPr>
            <p:ph type="subTitle" idx="1"/>
          </p:nvPr>
        </p:nvSpPr>
        <p:spPr/>
        <p:txBody>
          <a:bodyPr/>
          <a:lstStyle/>
          <a:p>
            <a:r>
              <a:rPr lang="en-US" dirty="0"/>
              <a:t>A powerful tool</a:t>
            </a:r>
          </a:p>
        </p:txBody>
      </p:sp>
      <p:pic>
        <p:nvPicPr>
          <p:cNvPr id="17" name="Picture Placeholder 16">
            <a:extLst>
              <a:ext uri="{FF2B5EF4-FFF2-40B4-BE49-F238E27FC236}">
                <a16:creationId xmlns:a16="http://schemas.microsoft.com/office/drawing/2014/main" id="{93B22426-B3EA-678C-9893-C091AD194A72}"/>
              </a:ext>
              <a:ext uri="{C183D7F6-B498-43B3-948B-1728B52AA6E4}">
                <adec:decorative xmlns:adec="http://schemas.microsoft.com/office/drawing/2017/decorative" val="1"/>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t="48" b="48"/>
          <a:stretch/>
        </p:blipFill>
        <p:spPr/>
      </p:pic>
    </p:spTree>
    <p:extLst>
      <p:ext uri="{BB962C8B-B14F-4D97-AF65-F5344CB8AC3E}">
        <p14:creationId xmlns:p14="http://schemas.microsoft.com/office/powerpoint/2010/main" val="4222554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A3F39C3-6938-4246-9B6B-C5D5ABFBD1A6}" type="slidenum">
              <a:rPr lang="en-US" altLang="en-US" smtClean="0"/>
              <a:pPr/>
              <a:t>11</a:t>
            </a:fld>
            <a:endParaRPr lang="en-US" altLang="en-US" dirty="0"/>
          </a:p>
        </p:txBody>
      </p:sp>
      <p:sp>
        <p:nvSpPr>
          <p:cNvPr id="6" name="Title 5"/>
          <p:cNvSpPr>
            <a:spLocks noGrp="1"/>
          </p:cNvSpPr>
          <p:nvPr>
            <p:ph type="title"/>
          </p:nvPr>
        </p:nvSpPr>
        <p:spPr/>
        <p:txBody>
          <a:bodyPr/>
          <a:lstStyle/>
          <a:p>
            <a:r>
              <a:rPr lang="en-US" altLang="en-US" dirty="0"/>
              <a:t>About Plan to Achieve Self-Support (PASS)</a:t>
            </a:r>
            <a:endParaRPr lang="en-US" dirty="0"/>
          </a:p>
        </p:txBody>
      </p:sp>
      <p:sp>
        <p:nvSpPr>
          <p:cNvPr id="7" name="Content Placeholder 6"/>
          <p:cNvSpPr>
            <a:spLocks noGrp="1"/>
          </p:cNvSpPr>
          <p:nvPr>
            <p:ph idx="1"/>
          </p:nvPr>
        </p:nvSpPr>
        <p:spPr/>
        <p:txBody>
          <a:bodyPr/>
          <a:lstStyle/>
          <a:p>
            <a:r>
              <a:rPr lang="en-US" altLang="en-US" dirty="0"/>
              <a:t>With the PASS work incentive, a person with a disability can set aside income other than SSI and/or resources to be used to achieve specific work goals.</a:t>
            </a:r>
          </a:p>
          <a:p>
            <a:r>
              <a:rPr lang="en-US" altLang="en-US" dirty="0"/>
              <a:t>A PASS can be established to cover the costs of things like:</a:t>
            </a:r>
          </a:p>
          <a:p>
            <a:pPr lvl="1"/>
            <a:r>
              <a:rPr lang="en-US" altLang="en-US" dirty="0"/>
              <a:t>Education</a:t>
            </a:r>
          </a:p>
          <a:p>
            <a:pPr lvl="1"/>
            <a:r>
              <a:rPr lang="en-US" altLang="en-US" dirty="0"/>
              <a:t>Vocational training</a:t>
            </a:r>
          </a:p>
          <a:p>
            <a:pPr lvl="1"/>
            <a:r>
              <a:rPr lang="en-US" altLang="en-US" dirty="0"/>
              <a:t>Starting a business</a:t>
            </a:r>
          </a:p>
          <a:p>
            <a:pPr lvl="1"/>
            <a:r>
              <a:rPr lang="en-US" altLang="en-US" dirty="0"/>
              <a:t>Support services</a:t>
            </a:r>
          </a:p>
          <a:p>
            <a:pPr lvl="1"/>
            <a:r>
              <a:rPr lang="en-US" altLang="en-US" dirty="0"/>
              <a:t>The options are almost limitless…</a:t>
            </a:r>
          </a:p>
        </p:txBody>
      </p:sp>
    </p:spTree>
    <p:extLst>
      <p:ext uri="{BB962C8B-B14F-4D97-AF65-F5344CB8AC3E}">
        <p14:creationId xmlns:p14="http://schemas.microsoft.com/office/powerpoint/2010/main" val="1011674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a:extLst>
              <a:ext uri="{FF2B5EF4-FFF2-40B4-BE49-F238E27FC236}">
                <a16:creationId xmlns:a16="http://schemas.microsoft.com/office/drawing/2014/main" id="{421B5270-A105-4260-B7D1-24290E8CE546}"/>
              </a:ext>
            </a:extLst>
          </p:cNvPr>
          <p:cNvSpPr txBox="1">
            <a:spLocks/>
          </p:cNvSpPr>
          <p:nvPr/>
        </p:nvSpPr>
        <p:spPr>
          <a:xfrm>
            <a:off x="9106988" y="6212657"/>
            <a:ext cx="2743200" cy="365125"/>
          </a:xfrm>
          <a:prstGeom prst="rect">
            <a:avLst/>
          </a:prstGeom>
          <a:ln/>
        </p:spPr>
        <p:txBody>
          <a:bodyPr vert="horz" lIns="91440" tIns="45720" rIns="91440" bIns="45720" rtlCol="0" anchor="ctr"/>
          <a:lstStyle>
            <a:defPPr>
              <a:defRPr lang="en-US"/>
            </a:defPPr>
            <a:lvl1pPr algn="r" rtl="0" eaLnBrk="0" fontAlgn="base" hangingPunct="0">
              <a:spcBef>
                <a:spcPct val="0"/>
              </a:spcBef>
              <a:spcAft>
                <a:spcPct val="0"/>
              </a:spcAft>
              <a:defRPr sz="1200" kern="1200">
                <a:solidFill>
                  <a:schemeClr val="tx1">
                    <a:tint val="75000"/>
                  </a:schemeClr>
                </a:solidFill>
                <a:latin typeface="Frutiger 87ExtraBlackCn" pitchFamily="34" charset="0"/>
                <a:ea typeface="+mn-ea"/>
                <a:cs typeface="+mn-cs"/>
              </a:defRPr>
            </a:lvl1pPr>
            <a:lvl2pPr marL="4572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2pPr>
            <a:lvl3pPr marL="9144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5pPr>
            <a:lvl6pPr marL="2286000" algn="l" defTabSz="914400" rtl="0" eaLnBrk="1" latinLnBrk="0" hangingPunct="1">
              <a:defRPr sz="2400" kern="1200">
                <a:solidFill>
                  <a:schemeClr val="tx1"/>
                </a:solidFill>
                <a:latin typeface="Frutiger 87ExtraBlackCn" pitchFamily="34" charset="0"/>
                <a:ea typeface="+mn-ea"/>
                <a:cs typeface="+mn-cs"/>
              </a:defRPr>
            </a:lvl6pPr>
            <a:lvl7pPr marL="2743200" algn="l" defTabSz="914400" rtl="0" eaLnBrk="1" latinLnBrk="0" hangingPunct="1">
              <a:defRPr sz="2400" kern="1200">
                <a:solidFill>
                  <a:schemeClr val="tx1"/>
                </a:solidFill>
                <a:latin typeface="Frutiger 87ExtraBlackCn" pitchFamily="34" charset="0"/>
                <a:ea typeface="+mn-ea"/>
                <a:cs typeface="+mn-cs"/>
              </a:defRPr>
            </a:lvl7pPr>
            <a:lvl8pPr marL="3200400" algn="l" defTabSz="914400" rtl="0" eaLnBrk="1" latinLnBrk="0" hangingPunct="1">
              <a:defRPr sz="2400" kern="1200">
                <a:solidFill>
                  <a:schemeClr val="tx1"/>
                </a:solidFill>
                <a:latin typeface="Frutiger 87ExtraBlackCn" pitchFamily="34" charset="0"/>
                <a:ea typeface="+mn-ea"/>
                <a:cs typeface="+mn-cs"/>
              </a:defRPr>
            </a:lvl8pPr>
            <a:lvl9pPr marL="3657600" algn="l" defTabSz="914400" rtl="0" eaLnBrk="1" latinLnBrk="0" hangingPunct="1">
              <a:defRPr sz="2400" kern="1200">
                <a:solidFill>
                  <a:schemeClr val="tx1"/>
                </a:solidFill>
                <a:latin typeface="Frutiger 87ExtraBlackCn" pitchFamily="34" charset="0"/>
                <a:ea typeface="+mn-ea"/>
                <a:cs typeface="+mn-cs"/>
              </a:defRPr>
            </a:lvl9pPr>
          </a:lstStyle>
          <a:p>
            <a:pPr>
              <a:defRPr/>
            </a:pPr>
            <a:fld id="{DA3F39C3-6938-4246-9B6B-C5D5ABFBD1A6}" type="slidenum">
              <a:rPr lang="en-US" altLang="en-US" smtClean="0">
                <a:solidFill>
                  <a:srgbClr val="024E68"/>
                </a:solidFill>
              </a:rPr>
              <a:pPr>
                <a:defRPr/>
              </a:pPr>
              <a:t>12</a:t>
            </a:fld>
            <a:endParaRPr lang="en-US" altLang="en-US" sz="1400" dirty="0">
              <a:solidFill>
                <a:srgbClr val="024E68"/>
              </a:solidFill>
              <a:latin typeface="Times" panose="02020603050405020304" pitchFamily="18" charset="0"/>
            </a:endParaRPr>
          </a:p>
        </p:txBody>
      </p:sp>
      <p:sp>
        <p:nvSpPr>
          <p:cNvPr id="5" name="Title 4"/>
          <p:cNvSpPr>
            <a:spLocks noGrp="1"/>
          </p:cNvSpPr>
          <p:nvPr>
            <p:ph type="title"/>
          </p:nvPr>
        </p:nvSpPr>
        <p:spPr>
          <a:xfrm>
            <a:off x="838200" y="365125"/>
            <a:ext cx="10515600" cy="1325563"/>
          </a:xfrm>
        </p:spPr>
        <p:txBody>
          <a:bodyPr/>
          <a:lstStyle/>
          <a:p>
            <a:r>
              <a:rPr lang="en-US" dirty="0"/>
              <a:t>How to Apply for PASS</a:t>
            </a:r>
          </a:p>
        </p:txBody>
      </p:sp>
      <p:sp>
        <p:nvSpPr>
          <p:cNvPr id="6" name="Content Placeholder 5"/>
          <p:cNvSpPr>
            <a:spLocks noGrp="1"/>
          </p:cNvSpPr>
          <p:nvPr>
            <p:ph idx="1"/>
          </p:nvPr>
        </p:nvSpPr>
        <p:spPr>
          <a:xfrm>
            <a:off x="838200" y="1825624"/>
            <a:ext cx="10515600" cy="4752157"/>
          </a:xfrm>
        </p:spPr>
        <p:txBody>
          <a:bodyPr/>
          <a:lstStyle/>
          <a:p>
            <a:r>
              <a:rPr lang="en-US" altLang="en-US" dirty="0"/>
              <a:t>Complete </a:t>
            </a:r>
            <a:r>
              <a:rPr lang="en-US" altLang="en-US" dirty="0">
                <a:hlinkClick r:id="rId3"/>
              </a:rPr>
              <a:t>SSA Form-545-BK</a:t>
            </a:r>
            <a:r>
              <a:rPr lang="en-US" altLang="en-US" dirty="0"/>
              <a:t>, which you can find online.</a:t>
            </a:r>
          </a:p>
          <a:p>
            <a:r>
              <a:rPr lang="en-US" altLang="en-US" dirty="0"/>
              <a:t>Submit the completed form to your local PASS specialist. Find your local specialist using Social Security’s </a:t>
            </a:r>
            <a:r>
              <a:rPr lang="en-US" altLang="en-US" dirty="0">
                <a:hlinkClick r:id="rId4"/>
              </a:rPr>
              <a:t>Location of PASS Cadres</a:t>
            </a:r>
            <a:r>
              <a:rPr lang="en-US" altLang="en-US" dirty="0"/>
              <a:t> web page.</a:t>
            </a:r>
          </a:p>
          <a:p>
            <a:r>
              <a:rPr lang="en-US" altLang="en-US" dirty="0"/>
              <a:t>If you do not already get SSI, if the PASS specialist believes they will likely approve the PASS, they will tell you to submit an SSI application.</a:t>
            </a:r>
          </a:p>
          <a:p>
            <a:r>
              <a:rPr lang="en-US" altLang="en-US" dirty="0"/>
              <a:t>The PASS specialist must approve the PASS application.</a:t>
            </a:r>
          </a:p>
        </p:txBody>
      </p:sp>
    </p:spTree>
    <p:extLst>
      <p:ext uri="{BB962C8B-B14F-4D97-AF65-F5344CB8AC3E}">
        <p14:creationId xmlns:p14="http://schemas.microsoft.com/office/powerpoint/2010/main" val="4017652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CC1AB1-A9DB-B3BF-B739-2A76EFC1553F}"/>
              </a:ext>
            </a:extLst>
          </p:cNvPr>
          <p:cNvSpPr>
            <a:spLocks noGrp="1"/>
          </p:cNvSpPr>
          <p:nvPr>
            <p:ph type="sldNum" sz="quarter" idx="12"/>
          </p:nvPr>
        </p:nvSpPr>
        <p:spPr/>
        <p:txBody>
          <a:bodyPr/>
          <a:lstStyle/>
          <a:p>
            <a:fld id="{3F16EA7B-2868-4129-8CCC-8431B61BD75B}" type="slidenum">
              <a:rPr lang="en-US" smtClean="0"/>
              <a:pPr/>
              <a:t>13</a:t>
            </a:fld>
            <a:endParaRPr lang="en-US" dirty="0"/>
          </a:p>
        </p:txBody>
      </p:sp>
      <p:sp>
        <p:nvSpPr>
          <p:cNvPr id="3" name="Title 2">
            <a:extLst>
              <a:ext uri="{FF2B5EF4-FFF2-40B4-BE49-F238E27FC236}">
                <a16:creationId xmlns:a16="http://schemas.microsoft.com/office/drawing/2014/main" id="{F6A3C414-476F-0041-F72A-237A7126B173}"/>
              </a:ext>
            </a:extLst>
          </p:cNvPr>
          <p:cNvSpPr>
            <a:spLocks noGrp="1"/>
          </p:cNvSpPr>
          <p:nvPr>
            <p:ph type="title"/>
          </p:nvPr>
        </p:nvSpPr>
        <p:spPr/>
        <p:txBody>
          <a:bodyPr/>
          <a:lstStyle/>
          <a:p>
            <a:r>
              <a:rPr lang="en-US" dirty="0"/>
              <a:t>Business Plan Resources</a:t>
            </a:r>
          </a:p>
        </p:txBody>
      </p:sp>
      <p:sp>
        <p:nvSpPr>
          <p:cNvPr id="4" name="Content Placeholder 3">
            <a:extLst>
              <a:ext uri="{FF2B5EF4-FFF2-40B4-BE49-F238E27FC236}">
                <a16:creationId xmlns:a16="http://schemas.microsoft.com/office/drawing/2014/main" id="{EDD229E9-73C7-F538-42CC-439A7120169D}"/>
              </a:ext>
            </a:extLst>
          </p:cNvPr>
          <p:cNvSpPr>
            <a:spLocks noGrp="1"/>
          </p:cNvSpPr>
          <p:nvPr>
            <p:ph idx="1"/>
          </p:nvPr>
        </p:nvSpPr>
        <p:spPr/>
        <p:txBody>
          <a:bodyPr>
            <a:normAutofit fontScale="92500"/>
          </a:bodyPr>
          <a:lstStyle/>
          <a:p>
            <a:r>
              <a:rPr lang="en-US" dirty="0"/>
              <a:t>If a PASS application has a work goal of starting a business, a business plan must be submitted with the application.</a:t>
            </a:r>
          </a:p>
          <a:p>
            <a:r>
              <a:rPr lang="en-US" dirty="0"/>
              <a:t>These resources can help with developing a business plan:</a:t>
            </a:r>
          </a:p>
          <a:p>
            <a:pPr lvl="1"/>
            <a:r>
              <a:rPr lang="en-US" dirty="0"/>
              <a:t>The </a:t>
            </a:r>
            <a:r>
              <a:rPr lang="en-US" dirty="0">
                <a:hlinkClick r:id="rId2"/>
              </a:rPr>
              <a:t>Service Corps of Retired Executives</a:t>
            </a:r>
            <a:r>
              <a:rPr lang="en-US" dirty="0"/>
              <a:t> (SCORE) can pair a PASS applicant with a mentor for free help developing a business plan. The mentor can also help with other planning and tasks related to starting a business.</a:t>
            </a:r>
          </a:p>
          <a:p>
            <a:pPr lvl="1"/>
            <a:r>
              <a:rPr lang="en-US" dirty="0"/>
              <a:t>The Small Business Administration (SBA) also has </a:t>
            </a:r>
            <a:r>
              <a:rPr lang="en-US" dirty="0">
                <a:hlinkClick r:id="rId3"/>
              </a:rPr>
              <a:t>free resources</a:t>
            </a:r>
            <a:r>
              <a:rPr lang="en-US" dirty="0"/>
              <a:t> to help develop a business plan.</a:t>
            </a:r>
          </a:p>
        </p:txBody>
      </p:sp>
      <p:sp>
        <p:nvSpPr>
          <p:cNvPr id="5" name="Content Placeholder 4">
            <a:extLst>
              <a:ext uri="{FF2B5EF4-FFF2-40B4-BE49-F238E27FC236}">
                <a16:creationId xmlns:a16="http://schemas.microsoft.com/office/drawing/2014/main" id="{AD35D68E-4F27-6DB1-DAE3-1FB3E52A1A2F}"/>
              </a:ext>
            </a:extLst>
          </p:cNvPr>
          <p:cNvSpPr>
            <a:spLocks noGrp="1"/>
          </p:cNvSpPr>
          <p:nvPr>
            <p:ph idx="13"/>
          </p:nvPr>
        </p:nvSpPr>
        <p:spPr/>
        <p:txBody>
          <a:bodyPr/>
          <a:lstStyle/>
          <a:p>
            <a:r>
              <a:rPr lang="en-US" dirty="0"/>
              <a:t>Remember</a:t>
            </a:r>
          </a:p>
          <a:p>
            <a:pPr lvl="1"/>
            <a:r>
              <a:rPr lang="en-US" dirty="0"/>
              <a:t>The business plan should be submitted with the PASS application!</a:t>
            </a:r>
          </a:p>
        </p:txBody>
      </p:sp>
    </p:spTree>
    <p:extLst>
      <p:ext uri="{BB962C8B-B14F-4D97-AF65-F5344CB8AC3E}">
        <p14:creationId xmlns:p14="http://schemas.microsoft.com/office/powerpoint/2010/main" val="2759475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EC923A6-6B3B-F20A-3F16-BC122A289776}"/>
              </a:ext>
            </a:extLst>
          </p:cNvPr>
          <p:cNvSpPr>
            <a:spLocks noGrp="1"/>
          </p:cNvSpPr>
          <p:nvPr>
            <p:ph type="sldNum" sz="quarter" idx="12"/>
          </p:nvPr>
        </p:nvSpPr>
        <p:spPr/>
        <p:txBody>
          <a:bodyPr/>
          <a:lstStyle/>
          <a:p>
            <a:fld id="{3F16EA7B-2868-4129-8CCC-8431B61BD75B}" type="slidenum">
              <a:rPr lang="en-US" smtClean="0"/>
              <a:pPr/>
              <a:t>14</a:t>
            </a:fld>
            <a:endParaRPr lang="en-US" dirty="0"/>
          </a:p>
        </p:txBody>
      </p:sp>
      <p:sp>
        <p:nvSpPr>
          <p:cNvPr id="3" name="Title 2">
            <a:extLst>
              <a:ext uri="{FF2B5EF4-FFF2-40B4-BE49-F238E27FC236}">
                <a16:creationId xmlns:a16="http://schemas.microsoft.com/office/drawing/2014/main" id="{1FB3E50A-C656-E5A9-169F-A5998DB4F204}"/>
              </a:ext>
            </a:extLst>
          </p:cNvPr>
          <p:cNvSpPr>
            <a:spLocks noGrp="1"/>
          </p:cNvSpPr>
          <p:nvPr>
            <p:ph type="title"/>
          </p:nvPr>
        </p:nvSpPr>
        <p:spPr/>
        <p:txBody>
          <a:bodyPr/>
          <a:lstStyle/>
          <a:p>
            <a:r>
              <a:rPr lang="en-US" dirty="0"/>
              <a:t>Separate Bank Account for PASS Funds</a:t>
            </a:r>
          </a:p>
        </p:txBody>
      </p:sp>
      <p:sp>
        <p:nvSpPr>
          <p:cNvPr id="4" name="Content Placeholder 3">
            <a:extLst>
              <a:ext uri="{FF2B5EF4-FFF2-40B4-BE49-F238E27FC236}">
                <a16:creationId xmlns:a16="http://schemas.microsoft.com/office/drawing/2014/main" id="{5312F553-0429-B9F5-75CF-BF40115C2E9D}"/>
              </a:ext>
            </a:extLst>
          </p:cNvPr>
          <p:cNvSpPr>
            <a:spLocks noGrp="1"/>
          </p:cNvSpPr>
          <p:nvPr>
            <p:ph idx="1"/>
          </p:nvPr>
        </p:nvSpPr>
        <p:spPr/>
        <p:txBody>
          <a:bodyPr/>
          <a:lstStyle/>
          <a:p>
            <a:r>
              <a:rPr lang="en-US" altLang="en-US" dirty="0"/>
              <a:t>After the PASS application is approved, the applicant must set up a bank account to save PASS funds.</a:t>
            </a:r>
          </a:p>
          <a:p>
            <a:r>
              <a:rPr lang="en-US" altLang="en-US" dirty="0"/>
              <a:t>Deposit resources and/or income into the PASS bank account.</a:t>
            </a:r>
          </a:p>
          <a:p>
            <a:r>
              <a:rPr lang="en-US" altLang="en-US" dirty="0"/>
              <a:t>Do not put other funds in the PASS bank account.</a:t>
            </a:r>
          </a:p>
          <a:p>
            <a:r>
              <a:rPr lang="en-US" altLang="en-US" dirty="0"/>
              <a:t>Use money in the PASS bank account only to pay for goods and services approved in the PASS application.</a:t>
            </a:r>
          </a:p>
        </p:txBody>
      </p:sp>
    </p:spTree>
    <p:extLst>
      <p:ext uri="{BB962C8B-B14F-4D97-AF65-F5344CB8AC3E}">
        <p14:creationId xmlns:p14="http://schemas.microsoft.com/office/powerpoint/2010/main" val="30126460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0C5A3E4-973B-43B5-B1C0-D547CD6C7486}"/>
              </a:ext>
            </a:extLst>
          </p:cNvPr>
          <p:cNvSpPr>
            <a:spLocks noGrp="1"/>
          </p:cNvSpPr>
          <p:nvPr>
            <p:ph type="sldNum" sz="quarter" idx="12"/>
          </p:nvPr>
        </p:nvSpPr>
        <p:spPr/>
        <p:txBody>
          <a:bodyPr/>
          <a:lstStyle/>
          <a:p>
            <a:pPr>
              <a:defRPr/>
            </a:pPr>
            <a:fld id="{AECA84E8-8966-445B-8C3B-6E846FF49667}" type="slidenum">
              <a:rPr lang="en-US" altLang="en-US" smtClean="0"/>
              <a:pPr>
                <a:defRPr/>
              </a:pPr>
              <a:t>15</a:t>
            </a:fld>
            <a:endParaRPr lang="en-US" altLang="en-US" sz="1400">
              <a:latin typeface="Times" panose="02020603050405020304" pitchFamily="18" charset="0"/>
            </a:endParaRPr>
          </a:p>
        </p:txBody>
      </p:sp>
      <p:sp>
        <p:nvSpPr>
          <p:cNvPr id="2" name="Title 1">
            <a:extLst>
              <a:ext uri="{FF2B5EF4-FFF2-40B4-BE49-F238E27FC236}">
                <a16:creationId xmlns:a16="http://schemas.microsoft.com/office/drawing/2014/main" id="{C9EFEF9C-D18A-CCA9-3B5D-6D6BA8312922}"/>
              </a:ext>
            </a:extLst>
          </p:cNvPr>
          <p:cNvSpPr>
            <a:spLocks noGrp="1"/>
          </p:cNvSpPr>
          <p:nvPr>
            <p:ph type="title"/>
          </p:nvPr>
        </p:nvSpPr>
        <p:spPr/>
        <p:txBody>
          <a:bodyPr/>
          <a:lstStyle/>
          <a:p>
            <a:r>
              <a:rPr lang="en-US" dirty="0"/>
              <a:t>PASS Example: Jaden</a:t>
            </a:r>
          </a:p>
        </p:txBody>
      </p:sp>
      <p:sp>
        <p:nvSpPr>
          <p:cNvPr id="3" name="Content Placeholder 2">
            <a:extLst>
              <a:ext uri="{FF2B5EF4-FFF2-40B4-BE49-F238E27FC236}">
                <a16:creationId xmlns:a16="http://schemas.microsoft.com/office/drawing/2014/main" id="{1397C49F-6315-AC04-29BA-B7AF71D81CD0}"/>
              </a:ext>
            </a:extLst>
          </p:cNvPr>
          <p:cNvSpPr>
            <a:spLocks noGrp="1"/>
          </p:cNvSpPr>
          <p:nvPr>
            <p:ph idx="1"/>
          </p:nvPr>
        </p:nvSpPr>
        <p:spPr/>
        <p:txBody>
          <a:bodyPr>
            <a:normAutofit fontScale="85000" lnSpcReduction="10000"/>
          </a:bodyPr>
          <a:lstStyle/>
          <a:p>
            <a:r>
              <a:rPr lang="en-US" dirty="0"/>
              <a:t>Jaden gets $857 per month in Childhood Disability Benefits (CDB) and $130 per month in SSI.</a:t>
            </a:r>
          </a:p>
          <a:p>
            <a:r>
              <a:rPr lang="en-US" dirty="0"/>
              <a:t>He paints as a hobby and wants to start a business to sell his paintings online and in galleries.</a:t>
            </a:r>
          </a:p>
          <a:p>
            <a:r>
              <a:rPr lang="en-US" dirty="0"/>
              <a:t>He worked with a SCORE mentor to develop a business plan.</a:t>
            </a:r>
          </a:p>
          <a:p>
            <a:r>
              <a:rPr lang="en-US" dirty="0"/>
              <a:t>Jaden submitted a PASS application to save $20,000 to purchase paint supplies and pay someone to help develop his website. Jaden’s PASS is approved.</a:t>
            </a:r>
          </a:p>
          <a:p>
            <a:r>
              <a:rPr lang="en-US" dirty="0"/>
              <a:t>Jaden saves $837 per month from his CDB in his PASS account. He keeps $20 per month from his CDB, and his SSI payment increases to $967 so he can still pay his living expenses.</a:t>
            </a:r>
          </a:p>
          <a:p>
            <a:r>
              <a:rPr lang="en-US" dirty="0"/>
              <a:t>State VR pays for Jaden to attend a local art school for 2 years. At the end of the 2 years, Jaden has saved just over $20,000 to start his business.</a:t>
            </a:r>
          </a:p>
        </p:txBody>
      </p:sp>
    </p:spTree>
    <p:extLst>
      <p:ext uri="{BB962C8B-B14F-4D97-AF65-F5344CB8AC3E}">
        <p14:creationId xmlns:p14="http://schemas.microsoft.com/office/powerpoint/2010/main" val="17871652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id="{0D7915D9-3DAB-0ACF-16CA-3D44DADCB7B5}"/>
              </a:ext>
            </a:extLst>
          </p:cNvPr>
          <p:cNvSpPr>
            <a:spLocks noGrp="1"/>
          </p:cNvSpPr>
          <p:nvPr>
            <p:ph type="sldNum" sz="quarter" idx="12"/>
          </p:nvPr>
        </p:nvSpPr>
        <p:spPr>
          <a:xfrm>
            <a:off x="9106988" y="6212657"/>
            <a:ext cx="2743200" cy="365125"/>
          </a:xfrm>
        </p:spPr>
        <p:txBody>
          <a:bodyPr/>
          <a:lstStyle/>
          <a:p>
            <a:fld id="{AECA84E8-8966-445B-8C3B-6E846FF49667}" type="slidenum">
              <a:rPr lang="en-US" altLang="en-US" smtClean="0"/>
              <a:pPr/>
              <a:t>16</a:t>
            </a:fld>
            <a:endParaRPr lang="en-US" altLang="en-US" dirty="0"/>
          </a:p>
        </p:txBody>
      </p:sp>
      <p:sp>
        <p:nvSpPr>
          <p:cNvPr id="2" name="Title 1"/>
          <p:cNvSpPr>
            <a:spLocks noGrp="1"/>
          </p:cNvSpPr>
          <p:nvPr>
            <p:ph type="title"/>
          </p:nvPr>
        </p:nvSpPr>
        <p:spPr/>
        <p:txBody>
          <a:bodyPr/>
          <a:lstStyle/>
          <a:p>
            <a:r>
              <a:rPr lang="en-US" altLang="en-US" dirty="0"/>
              <a:t>PASS Online</a:t>
            </a:r>
            <a:endParaRPr lang="en-US" dirty="0"/>
          </a:p>
        </p:txBody>
      </p:sp>
      <p:sp>
        <p:nvSpPr>
          <p:cNvPr id="3" name="Content Placeholder 2"/>
          <p:cNvSpPr>
            <a:spLocks noGrp="1"/>
          </p:cNvSpPr>
          <p:nvPr>
            <p:ph idx="1"/>
          </p:nvPr>
        </p:nvSpPr>
        <p:spPr/>
        <p:txBody>
          <a:bodyPr/>
          <a:lstStyle/>
          <a:p>
            <a:r>
              <a:rPr lang="en-US" altLang="en-US" dirty="0"/>
              <a:t>This website was created by the Yang-Tan Institute.</a:t>
            </a:r>
          </a:p>
          <a:p>
            <a:r>
              <a:rPr lang="en-US" altLang="en-US" dirty="0"/>
              <a:t>It helps people understand and apply for a PASS.</a:t>
            </a:r>
          </a:p>
          <a:p>
            <a:pPr>
              <a:buClr>
                <a:schemeClr val="tx1"/>
              </a:buClr>
            </a:pPr>
            <a:r>
              <a:rPr lang="en-US" altLang="en-US" dirty="0">
                <a:solidFill>
                  <a:srgbClr val="A4001E"/>
                </a:solidFill>
                <a:hlinkClick r:id="rId2"/>
              </a:rPr>
              <a:t>passonline.org</a:t>
            </a:r>
            <a:endParaRPr lang="en-US" dirty="0">
              <a:solidFill>
                <a:srgbClr val="A4001E"/>
              </a:solidFill>
            </a:endParaRPr>
          </a:p>
        </p:txBody>
      </p:sp>
      <p:pic>
        <p:nvPicPr>
          <p:cNvPr id="8" name="Content Placeholder 7">
            <a:extLst>
              <a:ext uri="{FF2B5EF4-FFF2-40B4-BE49-F238E27FC236}">
                <a16:creationId xmlns:a16="http://schemas.microsoft.com/office/drawing/2014/main" id="{7F4E29CA-1C28-700F-BD8D-9276CA97AD1E}"/>
              </a:ext>
              <a:ext uri="{C183D7F6-B498-43B3-948B-1728B52AA6E4}">
                <adec:decorative xmlns:adec="http://schemas.microsoft.com/office/drawing/2017/decorative" val="1"/>
              </a:ext>
            </a:extLst>
          </p:cNvPr>
          <p:cNvPicPr>
            <a:picLocks noGrp="1" noChangeAspect="1"/>
          </p:cNvPicPr>
          <p:nvPr>
            <p:ph idx="13"/>
          </p:nvPr>
        </p:nvPicPr>
        <p:blipFill>
          <a:blip r:embed="rId3" cstate="screen">
            <a:extLst>
              <a:ext uri="{28A0092B-C50C-407E-A947-70E740481C1C}">
                <a14:useLocalDpi xmlns:a14="http://schemas.microsoft.com/office/drawing/2010/main"/>
              </a:ext>
            </a:extLst>
          </a:blip>
          <a:stretch>
            <a:fillRect/>
          </a:stretch>
        </p:blipFill>
        <p:spPr>
          <a:xfrm>
            <a:off x="2495550" y="4175125"/>
            <a:ext cx="7200900" cy="1917700"/>
          </a:xfrm>
        </p:spPr>
      </p:pic>
    </p:spTree>
    <p:extLst>
      <p:ext uri="{BB962C8B-B14F-4D97-AF65-F5344CB8AC3E}">
        <p14:creationId xmlns:p14="http://schemas.microsoft.com/office/powerpoint/2010/main" val="42565403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7CBBBD-FD39-EC20-61CC-3BB46CDA74C9}"/>
              </a:ext>
            </a:extLst>
          </p:cNvPr>
          <p:cNvSpPr>
            <a:spLocks noGrp="1"/>
          </p:cNvSpPr>
          <p:nvPr>
            <p:ph type="sldNum" sz="quarter" idx="12"/>
          </p:nvPr>
        </p:nvSpPr>
        <p:spPr/>
        <p:txBody>
          <a:bodyPr/>
          <a:lstStyle/>
          <a:p>
            <a:fld id="{3F16EA7B-2868-4129-8CCC-8431B61BD75B}" type="slidenum">
              <a:rPr lang="en-US" smtClean="0"/>
              <a:pPr/>
              <a:t>17</a:t>
            </a:fld>
            <a:endParaRPr lang="en-US" dirty="0"/>
          </a:p>
        </p:txBody>
      </p:sp>
      <p:sp>
        <p:nvSpPr>
          <p:cNvPr id="3" name="Title 2">
            <a:extLst>
              <a:ext uri="{FF2B5EF4-FFF2-40B4-BE49-F238E27FC236}">
                <a16:creationId xmlns:a16="http://schemas.microsoft.com/office/drawing/2014/main" id="{2F5607C4-64AB-F8CB-4410-056129A004F5}"/>
              </a:ext>
            </a:extLst>
          </p:cNvPr>
          <p:cNvSpPr>
            <a:spLocks noGrp="1"/>
          </p:cNvSpPr>
          <p:nvPr>
            <p:ph type="title"/>
          </p:nvPr>
        </p:nvSpPr>
        <p:spPr/>
        <p:txBody>
          <a:bodyPr/>
          <a:lstStyle/>
          <a:p>
            <a:r>
              <a:rPr lang="en-US" dirty="0"/>
              <a:t>Resources for Self-Employment</a:t>
            </a:r>
          </a:p>
        </p:txBody>
      </p:sp>
      <p:sp>
        <p:nvSpPr>
          <p:cNvPr id="6" name="Subtitle 5">
            <a:extLst>
              <a:ext uri="{FF2B5EF4-FFF2-40B4-BE49-F238E27FC236}">
                <a16:creationId xmlns:a16="http://schemas.microsoft.com/office/drawing/2014/main" id="{8FAC1E74-FC70-6B7C-F90E-529974780A2F}"/>
              </a:ext>
            </a:extLst>
          </p:cNvPr>
          <p:cNvSpPr>
            <a:spLocks noGrp="1"/>
          </p:cNvSpPr>
          <p:nvPr>
            <p:ph type="subTitle" idx="1"/>
          </p:nvPr>
        </p:nvSpPr>
        <p:spPr/>
        <p:txBody>
          <a:bodyPr/>
          <a:lstStyle/>
          <a:p>
            <a:r>
              <a:rPr lang="en-US" dirty="0"/>
              <a:t>Self-employment requires capital</a:t>
            </a:r>
          </a:p>
        </p:txBody>
      </p:sp>
      <p:pic>
        <p:nvPicPr>
          <p:cNvPr id="9" name="Picture Placeholder 8">
            <a:extLst>
              <a:ext uri="{FF2B5EF4-FFF2-40B4-BE49-F238E27FC236}">
                <a16:creationId xmlns:a16="http://schemas.microsoft.com/office/drawing/2014/main" id="{2E2A3229-067E-082D-8AE7-55F28A014516}"/>
              </a:ext>
              <a:ext uri="{C183D7F6-B498-43B3-948B-1728B52AA6E4}">
                <adec:decorative xmlns:adec="http://schemas.microsoft.com/office/drawing/2017/decorative" val="1"/>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t="265" b="265"/>
          <a:stretch/>
        </p:blipFill>
        <p:spPr/>
      </p:pic>
      <p:sp>
        <p:nvSpPr>
          <p:cNvPr id="8" name="Text Placeholder 7">
            <a:extLst>
              <a:ext uri="{FF2B5EF4-FFF2-40B4-BE49-F238E27FC236}">
                <a16:creationId xmlns:a16="http://schemas.microsoft.com/office/drawing/2014/main" id="{58642AE5-5DB3-FC0E-0E1D-1B18D89F9615}"/>
              </a:ext>
            </a:extLst>
          </p:cNvPr>
          <p:cNvSpPr>
            <a:spLocks noGrp="1"/>
          </p:cNvSpPr>
          <p:nvPr>
            <p:ph type="body" sz="quarter" idx="14"/>
          </p:nvPr>
        </p:nvSpPr>
        <p:spPr/>
        <p:txBody>
          <a:bodyPr>
            <a:normAutofit fontScale="92500"/>
          </a:bodyPr>
          <a:lstStyle/>
          <a:p>
            <a:r>
              <a:rPr lang="en-US" dirty="0"/>
              <a:t>Achieving a Better Life Experience (ABLE) Account</a:t>
            </a:r>
          </a:p>
          <a:p>
            <a:r>
              <a:rPr lang="en-US" dirty="0"/>
              <a:t>Property Essential to Self-Support (PESS)</a:t>
            </a:r>
          </a:p>
        </p:txBody>
      </p:sp>
    </p:spTree>
    <p:extLst>
      <p:ext uri="{BB962C8B-B14F-4D97-AF65-F5344CB8AC3E}">
        <p14:creationId xmlns:p14="http://schemas.microsoft.com/office/powerpoint/2010/main" val="2906293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FB14C7-31D0-F1A4-EF11-BD70D891D87A}"/>
              </a:ext>
            </a:extLst>
          </p:cNvPr>
          <p:cNvSpPr>
            <a:spLocks noGrp="1"/>
          </p:cNvSpPr>
          <p:nvPr>
            <p:ph type="sldNum" sz="quarter" idx="12"/>
          </p:nvPr>
        </p:nvSpPr>
        <p:spPr/>
        <p:txBody>
          <a:bodyPr/>
          <a:lstStyle/>
          <a:p>
            <a:fld id="{3F16EA7B-2868-4129-8CCC-8431B61BD75B}" type="slidenum">
              <a:rPr lang="en-US" smtClean="0"/>
              <a:pPr/>
              <a:t>18</a:t>
            </a:fld>
            <a:endParaRPr lang="en-US" dirty="0"/>
          </a:p>
        </p:txBody>
      </p:sp>
      <p:sp>
        <p:nvSpPr>
          <p:cNvPr id="3" name="Title 2">
            <a:extLst>
              <a:ext uri="{FF2B5EF4-FFF2-40B4-BE49-F238E27FC236}">
                <a16:creationId xmlns:a16="http://schemas.microsoft.com/office/drawing/2014/main" id="{8013F8DF-2731-0B68-754F-0AE210E6EB82}"/>
              </a:ext>
            </a:extLst>
          </p:cNvPr>
          <p:cNvSpPr>
            <a:spLocks noGrp="1"/>
          </p:cNvSpPr>
          <p:nvPr>
            <p:ph type="title"/>
          </p:nvPr>
        </p:nvSpPr>
        <p:spPr/>
        <p:txBody>
          <a:bodyPr/>
          <a:lstStyle/>
          <a:p>
            <a:r>
              <a:rPr lang="en-US" dirty="0"/>
              <a:t>SSI Resource Limit</a:t>
            </a:r>
          </a:p>
        </p:txBody>
      </p:sp>
      <p:sp>
        <p:nvSpPr>
          <p:cNvPr id="4" name="Content Placeholder 3">
            <a:extLst>
              <a:ext uri="{FF2B5EF4-FFF2-40B4-BE49-F238E27FC236}">
                <a16:creationId xmlns:a16="http://schemas.microsoft.com/office/drawing/2014/main" id="{A5B12BA7-A516-8604-6C28-2767C6B85886}"/>
              </a:ext>
            </a:extLst>
          </p:cNvPr>
          <p:cNvSpPr>
            <a:spLocks noGrp="1"/>
          </p:cNvSpPr>
          <p:nvPr>
            <p:ph idx="1"/>
          </p:nvPr>
        </p:nvSpPr>
        <p:spPr/>
        <p:txBody>
          <a:bodyPr/>
          <a:lstStyle/>
          <a:p>
            <a:r>
              <a:rPr lang="en-US" dirty="0"/>
              <a:t>SSI has a resource limit of $2,000 for individuals and $3,000 for SSI couples.</a:t>
            </a:r>
          </a:p>
          <a:p>
            <a:r>
              <a:rPr lang="en-US" dirty="0"/>
              <a:t>The resource limits have not changed since 1989.</a:t>
            </a:r>
          </a:p>
          <a:p>
            <a:r>
              <a:rPr lang="en-US" dirty="0"/>
              <a:t>If an individual has more resources than the limit, then they are ineligible for an SSI payment until they reduce their resources to the limit or below.</a:t>
            </a:r>
          </a:p>
          <a:p>
            <a:r>
              <a:rPr lang="en-US" dirty="0"/>
              <a:t>After they are ineligible for an SSI payment for 12 months because their resources are too high, Social Security will terminate their SSI.</a:t>
            </a:r>
          </a:p>
        </p:txBody>
      </p:sp>
    </p:spTree>
    <p:extLst>
      <p:ext uri="{BB962C8B-B14F-4D97-AF65-F5344CB8AC3E}">
        <p14:creationId xmlns:p14="http://schemas.microsoft.com/office/powerpoint/2010/main" val="1492053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029E6-0172-7909-4034-7A6BDC11CE21}"/>
              </a:ext>
            </a:extLst>
          </p:cNvPr>
          <p:cNvSpPr>
            <a:spLocks noGrp="1"/>
          </p:cNvSpPr>
          <p:nvPr>
            <p:ph type="sldNum" sz="quarter" idx="12"/>
          </p:nvPr>
        </p:nvSpPr>
        <p:spPr/>
        <p:txBody>
          <a:bodyPr/>
          <a:lstStyle/>
          <a:p>
            <a:fld id="{3F16EA7B-2868-4129-8CCC-8431B61BD75B}" type="slidenum">
              <a:rPr lang="en-US" smtClean="0"/>
              <a:pPr/>
              <a:t>19</a:t>
            </a:fld>
            <a:endParaRPr lang="en-US" dirty="0"/>
          </a:p>
        </p:txBody>
      </p:sp>
      <p:sp>
        <p:nvSpPr>
          <p:cNvPr id="3" name="Title 2">
            <a:extLst>
              <a:ext uri="{FF2B5EF4-FFF2-40B4-BE49-F238E27FC236}">
                <a16:creationId xmlns:a16="http://schemas.microsoft.com/office/drawing/2014/main" id="{1E710591-B698-AB21-77C0-D3743DC7CA2D}"/>
              </a:ext>
            </a:extLst>
          </p:cNvPr>
          <p:cNvSpPr>
            <a:spLocks noGrp="1"/>
          </p:cNvSpPr>
          <p:nvPr>
            <p:ph type="title"/>
          </p:nvPr>
        </p:nvSpPr>
        <p:spPr/>
        <p:txBody>
          <a:bodyPr>
            <a:normAutofit fontScale="90000"/>
          </a:bodyPr>
          <a:lstStyle/>
          <a:p>
            <a:r>
              <a:rPr lang="en-US" dirty="0"/>
              <a:t>SSI Resource Limit: A Self-Employment Problem</a:t>
            </a:r>
          </a:p>
        </p:txBody>
      </p:sp>
      <p:sp>
        <p:nvSpPr>
          <p:cNvPr id="6" name="Content Placeholder 5">
            <a:extLst>
              <a:ext uri="{FF2B5EF4-FFF2-40B4-BE49-F238E27FC236}">
                <a16:creationId xmlns:a16="http://schemas.microsoft.com/office/drawing/2014/main" id="{1385C842-8F5D-5F76-7F6B-ED3C9CFE3938}"/>
              </a:ext>
            </a:extLst>
          </p:cNvPr>
          <p:cNvSpPr>
            <a:spLocks noGrp="1"/>
          </p:cNvSpPr>
          <p:nvPr>
            <p:ph idx="1"/>
          </p:nvPr>
        </p:nvSpPr>
        <p:spPr/>
        <p:txBody>
          <a:bodyPr/>
          <a:lstStyle/>
          <a:p>
            <a:r>
              <a:rPr lang="en-US" dirty="0"/>
              <a:t>Many people who want to start a business need to save money to start and run their business.</a:t>
            </a:r>
          </a:p>
          <a:p>
            <a:r>
              <a:rPr lang="en-US" dirty="0"/>
              <a:t>The SSI resource limit can be a barrier for people on SSI who want to start a business.</a:t>
            </a:r>
          </a:p>
        </p:txBody>
      </p:sp>
    </p:spTree>
    <p:extLst>
      <p:ext uri="{BB962C8B-B14F-4D97-AF65-F5344CB8AC3E}">
        <p14:creationId xmlns:p14="http://schemas.microsoft.com/office/powerpoint/2010/main" val="692554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47CDAA-B749-E205-2BDA-9E369DC6DDD9}"/>
              </a:ext>
            </a:extLst>
          </p:cNvPr>
          <p:cNvSpPr>
            <a:spLocks noGrp="1"/>
          </p:cNvSpPr>
          <p:nvPr>
            <p:ph type="sldNum" sz="quarter" idx="12"/>
          </p:nvPr>
        </p:nvSpPr>
        <p:spPr>
          <a:xfrm>
            <a:off x="9861147" y="6445781"/>
            <a:ext cx="2061006" cy="365125"/>
          </a:xfrm>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F16EA7B-2868-4129-8CCC-8431B61BD75B}" type="slidenum">
              <a:rPr kumimoji="0" lang="en-US" sz="1200" b="0" i="0" u="none" strike="noStrike" kern="1200" cap="none" spc="0" normalizeH="0" baseline="0" noProof="0" smtClean="0">
                <a:ln>
                  <a:noFill/>
                </a:ln>
                <a:solidFill>
                  <a:srgbClr val="760000"/>
                </a:solidFill>
                <a:effectLst/>
                <a:uLnTx/>
                <a:uFillTx/>
                <a:latin typeface="Frutiger 87ExtraBlackCn"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760000"/>
              </a:solidFill>
              <a:effectLst/>
              <a:uLnTx/>
              <a:uFillTx/>
              <a:latin typeface="Frutiger 87ExtraBlackCn" pitchFamily="34" charset="0"/>
              <a:ea typeface="+mn-ea"/>
              <a:cs typeface="+mn-cs"/>
            </a:endParaRPr>
          </a:p>
        </p:txBody>
      </p:sp>
      <p:sp>
        <p:nvSpPr>
          <p:cNvPr id="4" name="Title 3">
            <a:extLst>
              <a:ext uri="{FF2B5EF4-FFF2-40B4-BE49-F238E27FC236}">
                <a16:creationId xmlns:a16="http://schemas.microsoft.com/office/drawing/2014/main" id="{1AF62542-0B8E-4640-B741-B3AE278B01C3}"/>
              </a:ext>
            </a:extLst>
          </p:cNvPr>
          <p:cNvSpPr>
            <a:spLocks noGrp="1"/>
          </p:cNvSpPr>
          <p:nvPr>
            <p:ph type="title" idx="4294967295"/>
          </p:nvPr>
        </p:nvSpPr>
        <p:spPr>
          <a:xfrm>
            <a:off x="8057704" y="131816"/>
            <a:ext cx="3323059" cy="1030331"/>
          </a:xfrm>
        </p:spPr>
        <p:txBody>
          <a:bodyPr>
            <a:normAutofit/>
          </a:bodyPr>
          <a:lstStyle/>
          <a:p>
            <a:r>
              <a:rPr lang="en-US" sz="3200" dirty="0"/>
              <a:t>Information Screen</a:t>
            </a:r>
          </a:p>
        </p:txBody>
      </p:sp>
      <p:pic>
        <p:nvPicPr>
          <p:cNvPr id="21" name="Picture Placeholder 20" descr="Cornell University shield and ILR School Logo">
            <a:extLst>
              <a:ext uri="{FF2B5EF4-FFF2-40B4-BE49-F238E27FC236}">
                <a16:creationId xmlns:a16="http://schemas.microsoft.com/office/drawing/2014/main" id="{FE426866-8280-9810-6B6B-9A28918FC44C}"/>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t="2216" b="2216"/>
          <a:stretch>
            <a:fillRect/>
          </a:stretch>
        </p:blipFill>
        <p:spPr>
          <a:xfrm>
            <a:off x="312972" y="381000"/>
            <a:ext cx="4004505" cy="1424750"/>
          </a:xfrm>
        </p:spPr>
      </p:pic>
      <p:pic>
        <p:nvPicPr>
          <p:cNvPr id="8" name="Picture Placeholder 7" descr="K. Lisa Yang and Hock E. Tan Institute on Employment and Disability">
            <a:extLst>
              <a:ext uri="{FF2B5EF4-FFF2-40B4-BE49-F238E27FC236}">
                <a16:creationId xmlns:a16="http://schemas.microsoft.com/office/drawing/2014/main" id="{1984CE06-D9DB-484B-1D96-AE25003EE0BA}"/>
              </a:ext>
            </a:extLst>
          </p:cNvPr>
          <p:cNvPicPr>
            <a:picLocks noGrp="1" noChangeAspect="1"/>
          </p:cNvPicPr>
          <p:nvPr>
            <p:ph type="pic" sz="quarter" idx="17"/>
          </p:nvPr>
        </p:nvPicPr>
        <p:blipFill rotWithShape="1">
          <a:blip r:embed="rId3" cstate="screen">
            <a:extLst>
              <a:ext uri="{28A0092B-C50C-407E-A947-70E740481C1C}">
                <a14:useLocalDpi xmlns:a14="http://schemas.microsoft.com/office/drawing/2010/main"/>
              </a:ext>
            </a:extLst>
          </a:blip>
          <a:srcRect l="-2694" t="-5474" r="-3313" b="-39095"/>
          <a:stretch/>
        </p:blipFill>
        <p:spPr>
          <a:xfrm>
            <a:off x="548641" y="1874522"/>
            <a:ext cx="4785359" cy="816979"/>
          </a:xfrm>
        </p:spPr>
      </p:pic>
      <p:sp>
        <p:nvSpPr>
          <p:cNvPr id="3" name="Text Placeholder 2">
            <a:extLst>
              <a:ext uri="{FF2B5EF4-FFF2-40B4-BE49-F238E27FC236}">
                <a16:creationId xmlns:a16="http://schemas.microsoft.com/office/drawing/2014/main" id="{4A89F491-ECEC-4B1B-93DD-B3D55D6F36D4}"/>
              </a:ext>
            </a:extLst>
          </p:cNvPr>
          <p:cNvSpPr>
            <a:spLocks noGrp="1"/>
          </p:cNvSpPr>
          <p:nvPr>
            <p:ph type="body" sz="quarter" idx="14"/>
          </p:nvPr>
        </p:nvSpPr>
        <p:spPr>
          <a:xfrm>
            <a:off x="548641" y="3124200"/>
            <a:ext cx="7509063" cy="3111050"/>
          </a:xfrm>
        </p:spPr>
        <p:txBody>
          <a:bodyPr>
            <a:normAutofit/>
          </a:bodyPr>
          <a:lstStyle/>
          <a:p>
            <a:r>
              <a:rPr lang="en-US" sz="2100" b="1" dirty="0">
                <a:cs typeface="Calibri" panose="020F0502020204030204" pitchFamily="34" charset="0"/>
              </a:rPr>
              <a:t>The Work Incentive Support Center (WISC) </a:t>
            </a:r>
            <a:r>
              <a:rPr lang="en-US" sz="2100" dirty="0"/>
              <a:t>provides training, credentialing, and support to practitioners in the field of work incentive planning.</a:t>
            </a:r>
          </a:p>
          <a:p>
            <a:r>
              <a:rPr lang="en-US" sz="2100" dirty="0"/>
              <a:t>WISC is housed in the K. Lisa Yang and Hock E. Tan Institute on Employment and Disability. The institute, which is also known as the Yang-Tan Institute or YTI, is part of Cornell University’s ILR School.</a:t>
            </a:r>
          </a:p>
          <a:p>
            <a:pPr>
              <a:spcBef>
                <a:spcPts val="2400"/>
              </a:spcBef>
            </a:pPr>
            <a:r>
              <a:rPr lang="en-US" sz="1800" dirty="0">
                <a:solidFill>
                  <a:srgbClr val="000000"/>
                </a:solidFill>
              </a:rPr>
              <a:t>Copyright © 2026 Cornell ILR. All rights reserved.</a:t>
            </a:r>
            <a:endParaRPr lang="en-US" sz="1800" dirty="0"/>
          </a:p>
        </p:txBody>
      </p:sp>
      <p:pic>
        <p:nvPicPr>
          <p:cNvPr id="15" name="Picture Placeholder 14">
            <a:extLst>
              <a:ext uri="{FF2B5EF4-FFF2-40B4-BE49-F238E27FC236}">
                <a16:creationId xmlns:a16="http://schemas.microsoft.com/office/drawing/2014/main" id="{90D0BC97-F442-4CC1-ACD6-C139D341526A}"/>
              </a:ex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4" cstate="screen">
            <a:extLst>
              <a:ext uri="{28A0092B-C50C-407E-A947-70E740481C1C}">
                <a14:useLocalDpi xmlns:a14="http://schemas.microsoft.com/office/drawing/2010/main"/>
              </a:ext>
            </a:extLst>
          </a:blip>
          <a:srcRect/>
          <a:stretch/>
        </p:blipFill>
        <p:spPr>
          <a:xfrm flipH="1">
            <a:off x="7246469" y="0"/>
            <a:ext cx="4945531" cy="6857999"/>
          </a:xfrm>
        </p:spPr>
      </p:pic>
    </p:spTree>
    <p:extLst>
      <p:ext uri="{BB962C8B-B14F-4D97-AF65-F5344CB8AC3E}">
        <p14:creationId xmlns:p14="http://schemas.microsoft.com/office/powerpoint/2010/main" val="3412239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72DDB2-15E8-76F4-BC3E-3E74664F2733}"/>
              </a:ext>
            </a:extLst>
          </p:cNvPr>
          <p:cNvSpPr>
            <a:spLocks noGrp="1"/>
          </p:cNvSpPr>
          <p:nvPr>
            <p:ph type="sldNum" sz="quarter" idx="12"/>
          </p:nvPr>
        </p:nvSpPr>
        <p:spPr/>
        <p:txBody>
          <a:bodyPr/>
          <a:lstStyle/>
          <a:p>
            <a:fld id="{3F16EA7B-2868-4129-8CCC-8431B61BD75B}" type="slidenum">
              <a:rPr lang="en-US" smtClean="0"/>
              <a:pPr/>
              <a:t>20</a:t>
            </a:fld>
            <a:endParaRPr lang="en-US" dirty="0"/>
          </a:p>
        </p:txBody>
      </p:sp>
      <p:sp>
        <p:nvSpPr>
          <p:cNvPr id="3" name="Title 2">
            <a:extLst>
              <a:ext uri="{FF2B5EF4-FFF2-40B4-BE49-F238E27FC236}">
                <a16:creationId xmlns:a16="http://schemas.microsoft.com/office/drawing/2014/main" id="{55A553F9-FEF6-DFD8-EF0D-15657F304822}"/>
              </a:ext>
            </a:extLst>
          </p:cNvPr>
          <p:cNvSpPr>
            <a:spLocks noGrp="1"/>
          </p:cNvSpPr>
          <p:nvPr>
            <p:ph type="title"/>
          </p:nvPr>
        </p:nvSpPr>
        <p:spPr/>
        <p:txBody>
          <a:bodyPr>
            <a:normAutofit fontScale="90000"/>
          </a:bodyPr>
          <a:lstStyle/>
          <a:p>
            <a:r>
              <a:rPr lang="en-US" dirty="0"/>
              <a:t>SSI Resource Limit: Self-Employment Solutions</a:t>
            </a:r>
          </a:p>
        </p:txBody>
      </p:sp>
      <p:sp>
        <p:nvSpPr>
          <p:cNvPr id="4" name="Content Placeholder 3">
            <a:extLst>
              <a:ext uri="{FF2B5EF4-FFF2-40B4-BE49-F238E27FC236}">
                <a16:creationId xmlns:a16="http://schemas.microsoft.com/office/drawing/2014/main" id="{2B900193-05EB-D5DB-2BE9-61E05F67CCF7}"/>
              </a:ext>
            </a:extLst>
          </p:cNvPr>
          <p:cNvSpPr>
            <a:spLocks noGrp="1"/>
          </p:cNvSpPr>
          <p:nvPr>
            <p:ph idx="1"/>
          </p:nvPr>
        </p:nvSpPr>
        <p:spPr/>
        <p:txBody>
          <a:bodyPr/>
          <a:lstStyle/>
          <a:p>
            <a:r>
              <a:rPr lang="en-US" dirty="0"/>
              <a:t>Plan to Achieve Self-Support (PASS) can protect resources needed to begin a business. For example, in the previous section about PASS, Jaden saved $20,000 in a PASS account without that money counting as a resource.</a:t>
            </a:r>
          </a:p>
          <a:p>
            <a:r>
              <a:rPr lang="en-US" dirty="0"/>
              <a:t>Achieving a Better Life Experience (ABLE) account (discussed next)</a:t>
            </a:r>
          </a:p>
          <a:p>
            <a:r>
              <a:rPr lang="en-US" dirty="0"/>
              <a:t>Property Essential to Self-Support (PESS) (discussed shortly)</a:t>
            </a:r>
          </a:p>
        </p:txBody>
      </p:sp>
    </p:spTree>
    <p:extLst>
      <p:ext uri="{BB962C8B-B14F-4D97-AF65-F5344CB8AC3E}">
        <p14:creationId xmlns:p14="http://schemas.microsoft.com/office/powerpoint/2010/main" val="26581852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0BE1DD-8617-E8B1-ECF8-5955DAE3CD1E}"/>
              </a:ext>
            </a:extLst>
          </p:cNvPr>
          <p:cNvSpPr>
            <a:spLocks noGrp="1"/>
          </p:cNvSpPr>
          <p:nvPr>
            <p:ph type="sldNum" sz="quarter" idx="12"/>
          </p:nvPr>
        </p:nvSpPr>
        <p:spPr>
          <a:xfrm>
            <a:off x="838199" y="6208776"/>
            <a:ext cx="2743200" cy="365125"/>
          </a:xfrm>
        </p:spPr>
        <p:txBody>
          <a:bodyPr/>
          <a:lstStyle/>
          <a:p>
            <a:fld id="{3F16EA7B-2868-4129-8CCC-8431B61BD75B}" type="slidenum">
              <a:rPr lang="en-US" smtClean="0"/>
              <a:pPr/>
              <a:t>21</a:t>
            </a:fld>
            <a:endParaRPr lang="en-US" dirty="0"/>
          </a:p>
        </p:txBody>
      </p:sp>
      <p:sp>
        <p:nvSpPr>
          <p:cNvPr id="3" name="Title 2">
            <a:extLst>
              <a:ext uri="{FF2B5EF4-FFF2-40B4-BE49-F238E27FC236}">
                <a16:creationId xmlns:a16="http://schemas.microsoft.com/office/drawing/2014/main" id="{A85D0E57-A4E7-E9DD-8179-0E5D0CF2753A}"/>
              </a:ext>
            </a:extLst>
          </p:cNvPr>
          <p:cNvSpPr>
            <a:spLocks noGrp="1"/>
          </p:cNvSpPr>
          <p:nvPr>
            <p:ph type="title"/>
          </p:nvPr>
        </p:nvSpPr>
        <p:spPr/>
        <p:txBody>
          <a:bodyPr/>
          <a:lstStyle/>
          <a:p>
            <a:r>
              <a:rPr lang="en-US" dirty="0"/>
              <a:t>Achieving a Better Life Experience (ABLE) account</a:t>
            </a:r>
          </a:p>
        </p:txBody>
      </p:sp>
      <p:sp>
        <p:nvSpPr>
          <p:cNvPr id="4" name="Text Placeholder 3">
            <a:extLst>
              <a:ext uri="{FF2B5EF4-FFF2-40B4-BE49-F238E27FC236}">
                <a16:creationId xmlns:a16="http://schemas.microsoft.com/office/drawing/2014/main" id="{81DCDF1B-8EF7-5B9A-A6B8-B7D29790333E}"/>
              </a:ext>
            </a:extLst>
          </p:cNvPr>
          <p:cNvSpPr>
            <a:spLocks noGrp="1"/>
          </p:cNvSpPr>
          <p:nvPr>
            <p:ph type="body" sz="quarter" idx="13"/>
          </p:nvPr>
        </p:nvSpPr>
        <p:spPr/>
        <p:txBody>
          <a:bodyPr/>
          <a:lstStyle/>
          <a:p>
            <a:r>
              <a:rPr lang="en-US" dirty="0"/>
              <a:t>Saving for Qualified Disability Expenses</a:t>
            </a:r>
          </a:p>
        </p:txBody>
      </p:sp>
      <p:pic>
        <p:nvPicPr>
          <p:cNvPr id="7" name="Picture Placeholder 6">
            <a:extLst>
              <a:ext uri="{FF2B5EF4-FFF2-40B4-BE49-F238E27FC236}">
                <a16:creationId xmlns:a16="http://schemas.microsoft.com/office/drawing/2014/main" id="{99E1F6F4-55F4-9F86-3A27-BDBE3F150F3B}"/>
              </a:ext>
              <a:ext uri="{C183D7F6-B498-43B3-948B-1728B52AA6E4}">
                <adec:decorative xmlns:adec="http://schemas.microsoft.com/office/drawing/2017/decorative" val="1"/>
              </a:ext>
            </a:extLst>
          </p:cNvPr>
          <p:cNvPicPr>
            <a:picLocks noGrp="1" noChangeAspect="1"/>
          </p:cNvPicPr>
          <p:nvPr>
            <p:ph type="pic" sz="quarter" idx="14"/>
          </p:nvPr>
        </p:nvPicPr>
        <p:blipFill>
          <a:blip r:embed="rId2" cstate="screen">
            <a:extLst>
              <a:ext uri="{28A0092B-C50C-407E-A947-70E740481C1C}">
                <a14:useLocalDpi xmlns:a14="http://schemas.microsoft.com/office/drawing/2010/main"/>
              </a:ext>
            </a:extLst>
          </a:blip>
          <a:srcRect l="39" r="39"/>
          <a:stretch/>
        </p:blipFill>
        <p:spPr/>
      </p:pic>
    </p:spTree>
    <p:extLst>
      <p:ext uri="{BB962C8B-B14F-4D97-AF65-F5344CB8AC3E}">
        <p14:creationId xmlns:p14="http://schemas.microsoft.com/office/powerpoint/2010/main" val="3583768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ECA84E8-8966-445B-8C3B-6E846FF49667}" type="slidenum">
              <a:rPr lang="en-US" altLang="en-US" smtClean="0"/>
              <a:pPr/>
              <a:t>22</a:t>
            </a:fld>
            <a:endParaRPr lang="en-US" altLang="en-US" dirty="0"/>
          </a:p>
        </p:txBody>
      </p:sp>
      <p:sp>
        <p:nvSpPr>
          <p:cNvPr id="2" name="Title 1"/>
          <p:cNvSpPr>
            <a:spLocks noGrp="1"/>
          </p:cNvSpPr>
          <p:nvPr>
            <p:ph type="title"/>
          </p:nvPr>
        </p:nvSpPr>
        <p:spPr/>
        <p:txBody>
          <a:bodyPr>
            <a:normAutofit fontScale="90000"/>
          </a:bodyPr>
          <a:lstStyle/>
          <a:p>
            <a:r>
              <a:rPr lang="en-US" altLang="en-US" dirty="0"/>
              <a:t>Achieving a Better Life Experience (ABLE) Account Overview</a:t>
            </a:r>
            <a:endParaRPr lang="en-US" dirty="0"/>
          </a:p>
        </p:txBody>
      </p:sp>
      <p:sp>
        <p:nvSpPr>
          <p:cNvPr id="3" name="Content Placeholder 2"/>
          <p:cNvSpPr>
            <a:spLocks noGrp="1"/>
          </p:cNvSpPr>
          <p:nvPr>
            <p:ph idx="1"/>
          </p:nvPr>
        </p:nvSpPr>
        <p:spPr/>
        <p:txBody>
          <a:bodyPr>
            <a:normAutofit/>
          </a:bodyPr>
          <a:lstStyle/>
          <a:p>
            <a:r>
              <a:rPr lang="en-US" altLang="en-US" dirty="0"/>
              <a:t>This tax-advantaged account is for saving funds to pay for the disability-related expenses of a </a:t>
            </a:r>
            <a:r>
              <a:rPr lang="en-US" altLang="ja-JP" dirty="0"/>
              <a:t>“designated beneficiary.”</a:t>
            </a:r>
          </a:p>
          <a:p>
            <a:r>
              <a:rPr lang="en-US" altLang="en-US" dirty="0"/>
              <a:t>An ABLE account is established and maintained by a state agency, or the state contracts with a private company.</a:t>
            </a:r>
          </a:p>
          <a:p>
            <a:r>
              <a:rPr lang="en-US" altLang="en-US" dirty="0"/>
              <a:t>An eligible individual can open an ABLE account through the ABLE program in any state (if it is a national program).</a:t>
            </a:r>
          </a:p>
          <a:p>
            <a:r>
              <a:rPr lang="en-US" altLang="en-US" dirty="0"/>
              <a:t>Previously, the individual must have been blind or disabled by a condition that began before their 26th birthday, but as of January 1, 2026, the ABLE age has increased to the 46th birthday.</a:t>
            </a:r>
          </a:p>
        </p:txBody>
      </p:sp>
    </p:spTree>
    <p:extLst>
      <p:ext uri="{BB962C8B-B14F-4D97-AF65-F5344CB8AC3E}">
        <p14:creationId xmlns:p14="http://schemas.microsoft.com/office/powerpoint/2010/main" val="3824531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ECA84E8-8966-445B-8C3B-6E846FF49667}" type="slidenum">
              <a:rPr lang="en-US" altLang="en-US" smtClean="0"/>
              <a:pPr>
                <a:defRPr/>
              </a:pPr>
              <a:t>23</a:t>
            </a:fld>
            <a:endParaRPr lang="en-US" altLang="en-US" sz="1400" dirty="0"/>
          </a:p>
        </p:txBody>
      </p:sp>
      <p:sp>
        <p:nvSpPr>
          <p:cNvPr id="2" name="Title 1"/>
          <p:cNvSpPr>
            <a:spLocks noGrp="1"/>
          </p:cNvSpPr>
          <p:nvPr>
            <p:ph type="title"/>
          </p:nvPr>
        </p:nvSpPr>
        <p:spPr/>
        <p:txBody>
          <a:bodyPr/>
          <a:lstStyle/>
          <a:p>
            <a:r>
              <a:rPr lang="en-US" altLang="en-US" dirty="0"/>
              <a:t>More about ABLE Accounts</a:t>
            </a:r>
            <a:endParaRPr lang="en-US" dirty="0"/>
          </a:p>
        </p:txBody>
      </p:sp>
      <p:sp>
        <p:nvSpPr>
          <p:cNvPr id="3" name="Content Placeholder 2"/>
          <p:cNvSpPr>
            <a:spLocks noGrp="1"/>
          </p:cNvSpPr>
          <p:nvPr>
            <p:ph idx="1"/>
          </p:nvPr>
        </p:nvSpPr>
        <p:spPr/>
        <p:txBody>
          <a:bodyPr/>
          <a:lstStyle/>
          <a:p>
            <a:r>
              <a:rPr lang="en-US" altLang="en-US" dirty="0"/>
              <a:t>Before you open an ABLE account, check the state regulations for the state where the account is hosted.</a:t>
            </a:r>
          </a:p>
          <a:p>
            <a:r>
              <a:rPr lang="en-US" altLang="en-US" dirty="0"/>
              <a:t>If a person on SSI deposits their own earnings into an ABLE account this earned income will </a:t>
            </a:r>
            <a:r>
              <a:rPr lang="en-US" altLang="en-US" b="1" i="1" dirty="0"/>
              <a:t>not</a:t>
            </a:r>
            <a:r>
              <a:rPr lang="en-US" altLang="en-US" dirty="0"/>
              <a:t> be excluded from income for SSI purposes. </a:t>
            </a:r>
            <a:r>
              <a:rPr lang="en-US" altLang="en-US" i="1" dirty="0"/>
              <a:t>ABLE is a resource exclusion only</a:t>
            </a:r>
            <a:r>
              <a:rPr lang="en-US" altLang="en-US" dirty="0"/>
              <a:t>.</a:t>
            </a:r>
          </a:p>
          <a:p>
            <a:r>
              <a:rPr lang="en-US" altLang="en-US" dirty="0">
                <a:ea typeface="ＭＳ Ｐゴシック" panose="020B0600070205080204" pitchFamily="34" charset="-128"/>
              </a:rPr>
              <a:t>The designated beneficiary of an ABLE account can be anyone who meets the SSA disability standard. They do not have to get SSA disability benefits.</a:t>
            </a:r>
          </a:p>
        </p:txBody>
      </p:sp>
    </p:spTree>
    <p:extLst>
      <p:ext uri="{BB962C8B-B14F-4D97-AF65-F5344CB8AC3E}">
        <p14:creationId xmlns:p14="http://schemas.microsoft.com/office/powerpoint/2010/main" val="7963022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id="{C5346B4D-4B57-9BC4-71DD-B0BFD2DF0514}"/>
              </a:ext>
            </a:extLst>
          </p:cNvPr>
          <p:cNvSpPr>
            <a:spLocks noGrp="1"/>
          </p:cNvSpPr>
          <p:nvPr>
            <p:ph type="sldNum" sz="quarter" idx="12"/>
          </p:nvPr>
        </p:nvSpPr>
        <p:spPr>
          <a:xfrm>
            <a:off x="9106988" y="6212657"/>
            <a:ext cx="2743200" cy="365125"/>
          </a:xfrm>
        </p:spPr>
        <p:txBody>
          <a:bodyPr/>
          <a:lstStyle/>
          <a:p>
            <a:fld id="{AECA84E8-8966-445B-8C3B-6E846FF49667}" type="slidenum">
              <a:rPr lang="en-US" altLang="en-US" smtClean="0"/>
              <a:pPr/>
              <a:t>24</a:t>
            </a:fld>
            <a:endParaRPr lang="en-US" altLang="en-US" dirty="0"/>
          </a:p>
        </p:txBody>
      </p:sp>
      <p:sp>
        <p:nvSpPr>
          <p:cNvPr id="2" name="Title 1">
            <a:extLst>
              <a:ext uri="{FF2B5EF4-FFF2-40B4-BE49-F238E27FC236}">
                <a16:creationId xmlns:a16="http://schemas.microsoft.com/office/drawing/2014/main" id="{D9D4D967-D61B-4766-93C6-8AEC6DB63F95}"/>
              </a:ext>
            </a:extLst>
          </p:cNvPr>
          <p:cNvSpPr>
            <a:spLocks noGrp="1"/>
          </p:cNvSpPr>
          <p:nvPr>
            <p:ph type="title"/>
          </p:nvPr>
        </p:nvSpPr>
        <p:spPr/>
        <p:txBody>
          <a:bodyPr/>
          <a:lstStyle/>
          <a:p>
            <a:r>
              <a:rPr lang="en-US" altLang="en-US" dirty="0"/>
              <a:t>Contributions to an ABLE Account</a:t>
            </a:r>
            <a:endParaRPr lang="en-US" dirty="0"/>
          </a:p>
        </p:txBody>
      </p:sp>
      <p:sp>
        <p:nvSpPr>
          <p:cNvPr id="3" name="Content Placeholder 2">
            <a:extLst>
              <a:ext uri="{FF2B5EF4-FFF2-40B4-BE49-F238E27FC236}">
                <a16:creationId xmlns:a16="http://schemas.microsoft.com/office/drawing/2014/main" id="{090CD573-02EA-46DE-9F53-EF26CDE666B4}"/>
              </a:ext>
            </a:extLst>
          </p:cNvPr>
          <p:cNvSpPr>
            <a:spLocks noGrp="1"/>
          </p:cNvSpPr>
          <p:nvPr>
            <p:ph idx="1"/>
          </p:nvPr>
        </p:nvSpPr>
        <p:spPr/>
        <p:txBody>
          <a:bodyPr>
            <a:normAutofit/>
          </a:bodyPr>
          <a:lstStyle/>
          <a:p>
            <a:r>
              <a:rPr lang="en-US" altLang="en-US" dirty="0"/>
              <a:t>Any </a:t>
            </a:r>
            <a:r>
              <a:rPr lang="en-US" altLang="ja-JP" dirty="0"/>
              <a:t>“person” can contribute, including the designated beneficiary:</a:t>
            </a:r>
          </a:p>
          <a:p>
            <a:pPr lvl="1"/>
            <a:r>
              <a:rPr lang="en-US" altLang="ja-JP" dirty="0"/>
              <a:t>Per IRS rules, a “person” includes a trust or estate.</a:t>
            </a:r>
          </a:p>
          <a:p>
            <a:pPr lvl="1"/>
            <a:r>
              <a:rPr lang="en-US" altLang="en-US" dirty="0"/>
              <a:t>Combined deposits from all sources cannot exceed $19,000 per year in 2026 (tied to the IRS exemption level for gift tax).</a:t>
            </a:r>
          </a:p>
          <a:p>
            <a:pPr lvl="1"/>
            <a:r>
              <a:rPr lang="en-US" altLang="en-US" dirty="0"/>
              <a:t>The designated beneficiary may deposit up to $15,650 from wages, including self-employment income, in 2026.</a:t>
            </a:r>
          </a:p>
        </p:txBody>
      </p:sp>
    </p:spTree>
    <p:extLst>
      <p:ext uri="{BB962C8B-B14F-4D97-AF65-F5344CB8AC3E}">
        <p14:creationId xmlns:p14="http://schemas.microsoft.com/office/powerpoint/2010/main" val="15199081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8648D1A-55FA-443F-88A7-E81D84C2517F}"/>
              </a:ext>
            </a:extLst>
          </p:cNvPr>
          <p:cNvSpPr>
            <a:spLocks noGrp="1"/>
          </p:cNvSpPr>
          <p:nvPr>
            <p:ph type="sldNum" sz="quarter" idx="12"/>
          </p:nvPr>
        </p:nvSpPr>
        <p:spPr/>
        <p:txBody>
          <a:bodyPr/>
          <a:lstStyle/>
          <a:p>
            <a:fld id="{AECA84E8-8966-445B-8C3B-6E846FF49667}" type="slidenum">
              <a:rPr lang="en-US" altLang="en-US" smtClean="0"/>
              <a:pPr/>
              <a:t>25</a:t>
            </a:fld>
            <a:endParaRPr lang="en-US" altLang="en-US" dirty="0"/>
          </a:p>
        </p:txBody>
      </p:sp>
      <p:sp>
        <p:nvSpPr>
          <p:cNvPr id="2" name="Title 1">
            <a:extLst>
              <a:ext uri="{FF2B5EF4-FFF2-40B4-BE49-F238E27FC236}">
                <a16:creationId xmlns:a16="http://schemas.microsoft.com/office/drawing/2014/main" id="{9FEED27E-D386-4B8B-9616-7ED62E09A938}"/>
              </a:ext>
            </a:extLst>
          </p:cNvPr>
          <p:cNvSpPr>
            <a:spLocks noGrp="1"/>
          </p:cNvSpPr>
          <p:nvPr>
            <p:ph type="title"/>
          </p:nvPr>
        </p:nvSpPr>
        <p:spPr/>
        <p:txBody>
          <a:bodyPr>
            <a:normAutofit/>
          </a:bodyPr>
          <a:lstStyle/>
          <a:p>
            <a:r>
              <a:rPr lang="en-US" altLang="en-US" dirty="0"/>
              <a:t>What Is a Qualified Disability Expense?</a:t>
            </a:r>
            <a:endParaRPr lang="en-US" dirty="0"/>
          </a:p>
        </p:txBody>
      </p:sp>
      <p:sp>
        <p:nvSpPr>
          <p:cNvPr id="3" name="Content Placeholder 2">
            <a:extLst>
              <a:ext uri="{FF2B5EF4-FFF2-40B4-BE49-F238E27FC236}">
                <a16:creationId xmlns:a16="http://schemas.microsoft.com/office/drawing/2014/main" id="{419E139A-2742-44CC-86F6-0EE87EABD44E}"/>
              </a:ext>
            </a:extLst>
          </p:cNvPr>
          <p:cNvSpPr>
            <a:spLocks noGrp="1"/>
          </p:cNvSpPr>
          <p:nvPr>
            <p:ph idx="1"/>
          </p:nvPr>
        </p:nvSpPr>
        <p:spPr/>
        <p:txBody>
          <a:bodyPr>
            <a:normAutofit/>
          </a:bodyPr>
          <a:lstStyle/>
          <a:p>
            <a:r>
              <a:rPr lang="en-US" dirty="0"/>
              <a:t>An expense that is related to the disability/blindness of the designated beneficiary.</a:t>
            </a:r>
          </a:p>
          <a:p>
            <a:r>
              <a:rPr lang="en-US" dirty="0"/>
              <a:t>Includes the following expense categories:</a:t>
            </a:r>
          </a:p>
          <a:p>
            <a:pPr lvl="1"/>
            <a:r>
              <a:rPr lang="en-US" dirty="0"/>
              <a:t>Education, housing, and transportation</a:t>
            </a:r>
          </a:p>
          <a:p>
            <a:pPr lvl="1"/>
            <a:r>
              <a:rPr lang="en-US" dirty="0"/>
              <a:t>Employment, training, and support</a:t>
            </a:r>
          </a:p>
          <a:p>
            <a:pPr lvl="1"/>
            <a:r>
              <a:rPr lang="en-US" dirty="0"/>
              <a:t>Assistive Technology and related services, health, prevention, and wellness</a:t>
            </a:r>
          </a:p>
          <a:p>
            <a:pPr lvl="1"/>
            <a:r>
              <a:rPr lang="en-US" dirty="0"/>
              <a:t>Financial management, administrative services, and legal fees</a:t>
            </a:r>
          </a:p>
          <a:p>
            <a:pPr lvl="1"/>
            <a:r>
              <a:rPr lang="en-US" dirty="0"/>
              <a:t>Expenses for ABLE account oversight and monitoring</a:t>
            </a:r>
          </a:p>
          <a:p>
            <a:pPr lvl="1"/>
            <a:r>
              <a:rPr lang="en-US" dirty="0"/>
              <a:t>Basic living expenses</a:t>
            </a:r>
          </a:p>
        </p:txBody>
      </p:sp>
    </p:spTree>
    <p:extLst>
      <p:ext uri="{BB962C8B-B14F-4D97-AF65-F5344CB8AC3E}">
        <p14:creationId xmlns:p14="http://schemas.microsoft.com/office/powerpoint/2010/main" val="34658042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a:extLst>
              <a:ext uri="{FF2B5EF4-FFF2-40B4-BE49-F238E27FC236}">
                <a16:creationId xmlns:a16="http://schemas.microsoft.com/office/drawing/2014/main" id="{16239F58-4B7E-4A19-8AD6-1DC3B94BD88B}"/>
              </a:ext>
            </a:extLst>
          </p:cNvPr>
          <p:cNvSpPr txBox="1">
            <a:spLocks/>
          </p:cNvSpPr>
          <p:nvPr/>
        </p:nvSpPr>
        <p:spPr>
          <a:xfrm>
            <a:off x="9106988" y="6212657"/>
            <a:ext cx="2743200" cy="365125"/>
          </a:xfrm>
          <a:prstGeom prst="rect">
            <a:avLst/>
          </a:prstGeom>
          <a:ln/>
        </p:spPr>
        <p:txBody>
          <a:bodyPr vert="horz" lIns="91440" tIns="45720" rIns="91440" bIns="45720" rtlCol="0" anchor="ctr"/>
          <a:lstStyle>
            <a:defPPr>
              <a:defRPr lang="en-US"/>
            </a:defPPr>
            <a:lvl1pPr algn="r" rtl="0" eaLnBrk="0" fontAlgn="base" hangingPunct="0">
              <a:spcBef>
                <a:spcPct val="0"/>
              </a:spcBef>
              <a:spcAft>
                <a:spcPct val="0"/>
              </a:spcAft>
              <a:defRPr sz="1200" kern="1200">
                <a:solidFill>
                  <a:schemeClr val="tx1">
                    <a:tint val="75000"/>
                  </a:schemeClr>
                </a:solidFill>
                <a:latin typeface="Frutiger 87ExtraBlackCn" pitchFamily="34" charset="0"/>
                <a:ea typeface="+mn-ea"/>
                <a:cs typeface="+mn-cs"/>
              </a:defRPr>
            </a:lvl1pPr>
            <a:lvl2pPr marL="4572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2pPr>
            <a:lvl3pPr marL="9144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5pPr>
            <a:lvl6pPr marL="2286000" algn="l" defTabSz="914400" rtl="0" eaLnBrk="1" latinLnBrk="0" hangingPunct="1">
              <a:defRPr sz="2400" kern="1200">
                <a:solidFill>
                  <a:schemeClr val="tx1"/>
                </a:solidFill>
                <a:latin typeface="Frutiger 87ExtraBlackCn" pitchFamily="34" charset="0"/>
                <a:ea typeface="+mn-ea"/>
                <a:cs typeface="+mn-cs"/>
              </a:defRPr>
            </a:lvl6pPr>
            <a:lvl7pPr marL="2743200" algn="l" defTabSz="914400" rtl="0" eaLnBrk="1" latinLnBrk="0" hangingPunct="1">
              <a:defRPr sz="2400" kern="1200">
                <a:solidFill>
                  <a:schemeClr val="tx1"/>
                </a:solidFill>
                <a:latin typeface="Frutiger 87ExtraBlackCn" pitchFamily="34" charset="0"/>
                <a:ea typeface="+mn-ea"/>
                <a:cs typeface="+mn-cs"/>
              </a:defRPr>
            </a:lvl7pPr>
            <a:lvl8pPr marL="3200400" algn="l" defTabSz="914400" rtl="0" eaLnBrk="1" latinLnBrk="0" hangingPunct="1">
              <a:defRPr sz="2400" kern="1200">
                <a:solidFill>
                  <a:schemeClr val="tx1"/>
                </a:solidFill>
                <a:latin typeface="Frutiger 87ExtraBlackCn" pitchFamily="34" charset="0"/>
                <a:ea typeface="+mn-ea"/>
                <a:cs typeface="+mn-cs"/>
              </a:defRPr>
            </a:lvl8pPr>
            <a:lvl9pPr marL="3657600" algn="l" defTabSz="914400" rtl="0" eaLnBrk="1" latinLnBrk="0" hangingPunct="1">
              <a:defRPr sz="2400" kern="1200">
                <a:solidFill>
                  <a:schemeClr val="tx1"/>
                </a:solidFill>
                <a:latin typeface="Frutiger 87ExtraBlackCn" pitchFamily="34" charset="0"/>
                <a:ea typeface="+mn-ea"/>
                <a:cs typeface="+mn-cs"/>
              </a:defRPr>
            </a:lvl9pPr>
          </a:lstStyle>
          <a:p>
            <a:fld id="{AECA84E8-8966-445B-8C3B-6E846FF49667}" type="slidenum">
              <a:rPr lang="en-US" altLang="en-US" smtClean="0">
                <a:solidFill>
                  <a:srgbClr val="024E68"/>
                </a:solidFill>
              </a:rPr>
              <a:pPr/>
              <a:t>26</a:t>
            </a:fld>
            <a:endParaRPr lang="en-US" altLang="en-US" dirty="0">
              <a:solidFill>
                <a:srgbClr val="024E68"/>
              </a:solidFill>
            </a:endParaRPr>
          </a:p>
        </p:txBody>
      </p:sp>
      <p:sp>
        <p:nvSpPr>
          <p:cNvPr id="5" name="Title 4"/>
          <p:cNvSpPr>
            <a:spLocks noGrp="1"/>
          </p:cNvSpPr>
          <p:nvPr>
            <p:ph type="title"/>
          </p:nvPr>
        </p:nvSpPr>
        <p:spPr/>
        <p:txBody>
          <a:bodyPr>
            <a:normAutofit/>
          </a:bodyPr>
          <a:lstStyle/>
          <a:p>
            <a:r>
              <a:rPr lang="en-US" altLang="en-US" dirty="0"/>
              <a:t>SSI Exclusions for ABLE Account Contributions and Earnings</a:t>
            </a:r>
            <a:endParaRPr lang="en-US" dirty="0"/>
          </a:p>
        </p:txBody>
      </p:sp>
      <p:sp>
        <p:nvSpPr>
          <p:cNvPr id="6" name="Content Placeholder 5"/>
          <p:cNvSpPr>
            <a:spLocks noGrp="1"/>
          </p:cNvSpPr>
          <p:nvPr>
            <p:ph idx="1"/>
          </p:nvPr>
        </p:nvSpPr>
        <p:spPr/>
        <p:txBody>
          <a:bodyPr>
            <a:normAutofit lnSpcReduction="10000"/>
          </a:bodyPr>
          <a:lstStyle/>
          <a:p>
            <a:r>
              <a:rPr lang="en-US" altLang="en-US" dirty="0"/>
              <a:t>Individual contributions to ABLE from wages do not reduce SSI Countable Income.</a:t>
            </a:r>
          </a:p>
          <a:p>
            <a:pPr lvl="1"/>
            <a:r>
              <a:rPr lang="en-US" altLang="en-US" b="1" dirty="0"/>
              <a:t>Example:</a:t>
            </a:r>
            <a:r>
              <a:rPr lang="en-US" altLang="en-US" dirty="0"/>
              <a:t> If Andrew works and earns $500 that he puts in his ABLE account, the $500 will reduce his SSI payment due to </a:t>
            </a:r>
            <a:r>
              <a:rPr lang="en-US" altLang="ja-JP" dirty="0"/>
              <a:t>the SSI work rules.</a:t>
            </a:r>
          </a:p>
          <a:p>
            <a:r>
              <a:rPr lang="en-US" altLang="en-US" dirty="0"/>
              <a:t>Third-party contributions to ABLE are excluded.</a:t>
            </a:r>
          </a:p>
          <a:p>
            <a:pPr lvl="1"/>
            <a:r>
              <a:rPr lang="en-US" altLang="en-US" b="1" dirty="0"/>
              <a:t>Example: </a:t>
            </a:r>
            <a:r>
              <a:rPr lang="en-US" altLang="en-US" dirty="0"/>
              <a:t>If Andrew’</a:t>
            </a:r>
            <a:r>
              <a:rPr lang="en-US" altLang="ja-JP" dirty="0"/>
              <a:t>s mother deposits $500 into his ABLE account, the </a:t>
            </a:r>
            <a:r>
              <a:rPr lang="en-US" altLang="en-US" dirty="0"/>
              <a:t>SSI program will not count this contribution as income to Andrew.</a:t>
            </a:r>
          </a:p>
          <a:p>
            <a:r>
              <a:rPr lang="en-US" altLang="en-US" dirty="0"/>
              <a:t>ABLE account earnings (e.g., interest or dividends) are excluded.</a:t>
            </a:r>
          </a:p>
          <a:p>
            <a:pPr lvl="1"/>
            <a:r>
              <a:rPr lang="en-US" altLang="en-US" b="1" dirty="0"/>
              <a:t>Example: </a:t>
            </a:r>
            <a:r>
              <a:rPr lang="en-US" altLang="en-US" dirty="0"/>
              <a:t>Andrew uses his ABLE investment option to buy mutual funds. SSI does not count the funds’ dividends.</a:t>
            </a:r>
          </a:p>
        </p:txBody>
      </p:sp>
    </p:spTree>
    <p:extLst>
      <p:ext uri="{BB962C8B-B14F-4D97-AF65-F5344CB8AC3E}">
        <p14:creationId xmlns:p14="http://schemas.microsoft.com/office/powerpoint/2010/main" val="3589547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686AA54C-697E-45E6-9CB9-C370E51DD213}"/>
              </a:ext>
            </a:extLst>
          </p:cNvPr>
          <p:cNvSpPr txBox="1">
            <a:spLocks/>
          </p:cNvSpPr>
          <p:nvPr/>
        </p:nvSpPr>
        <p:spPr>
          <a:xfrm>
            <a:off x="9106988" y="6212657"/>
            <a:ext cx="2743200" cy="365125"/>
          </a:xfrm>
          <a:prstGeom prst="rect">
            <a:avLst/>
          </a:prstGeom>
          <a:ln/>
        </p:spPr>
        <p:txBody>
          <a:bodyPr vert="horz" lIns="91440" tIns="45720" rIns="91440" bIns="45720" rtlCol="0" anchor="ctr"/>
          <a:lstStyle>
            <a:defPPr>
              <a:defRPr lang="en-US"/>
            </a:defPPr>
            <a:lvl1pPr algn="r" rtl="0" eaLnBrk="0" fontAlgn="base" hangingPunct="0">
              <a:spcBef>
                <a:spcPct val="0"/>
              </a:spcBef>
              <a:spcAft>
                <a:spcPct val="0"/>
              </a:spcAft>
              <a:defRPr sz="1200" kern="1200">
                <a:solidFill>
                  <a:schemeClr val="tx1">
                    <a:tint val="75000"/>
                  </a:schemeClr>
                </a:solidFill>
                <a:latin typeface="Frutiger 87ExtraBlackCn" pitchFamily="34" charset="0"/>
                <a:ea typeface="+mn-ea"/>
                <a:cs typeface="+mn-cs"/>
              </a:defRPr>
            </a:lvl1pPr>
            <a:lvl2pPr marL="4572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2pPr>
            <a:lvl3pPr marL="9144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5pPr>
            <a:lvl6pPr marL="2286000" algn="l" defTabSz="914400" rtl="0" eaLnBrk="1" latinLnBrk="0" hangingPunct="1">
              <a:defRPr sz="2400" kern="1200">
                <a:solidFill>
                  <a:schemeClr val="tx1"/>
                </a:solidFill>
                <a:latin typeface="Frutiger 87ExtraBlackCn" pitchFamily="34" charset="0"/>
                <a:ea typeface="+mn-ea"/>
                <a:cs typeface="+mn-cs"/>
              </a:defRPr>
            </a:lvl6pPr>
            <a:lvl7pPr marL="2743200" algn="l" defTabSz="914400" rtl="0" eaLnBrk="1" latinLnBrk="0" hangingPunct="1">
              <a:defRPr sz="2400" kern="1200">
                <a:solidFill>
                  <a:schemeClr val="tx1"/>
                </a:solidFill>
                <a:latin typeface="Frutiger 87ExtraBlackCn" pitchFamily="34" charset="0"/>
                <a:ea typeface="+mn-ea"/>
                <a:cs typeface="+mn-cs"/>
              </a:defRPr>
            </a:lvl7pPr>
            <a:lvl8pPr marL="3200400" algn="l" defTabSz="914400" rtl="0" eaLnBrk="1" latinLnBrk="0" hangingPunct="1">
              <a:defRPr sz="2400" kern="1200">
                <a:solidFill>
                  <a:schemeClr val="tx1"/>
                </a:solidFill>
                <a:latin typeface="Frutiger 87ExtraBlackCn" pitchFamily="34" charset="0"/>
                <a:ea typeface="+mn-ea"/>
                <a:cs typeface="+mn-cs"/>
              </a:defRPr>
            </a:lvl8pPr>
            <a:lvl9pPr marL="3657600" algn="l" defTabSz="914400" rtl="0" eaLnBrk="1" latinLnBrk="0" hangingPunct="1">
              <a:defRPr sz="2400" kern="1200">
                <a:solidFill>
                  <a:schemeClr val="tx1"/>
                </a:solidFill>
                <a:latin typeface="Frutiger 87ExtraBlackCn" pitchFamily="34" charset="0"/>
                <a:ea typeface="+mn-ea"/>
                <a:cs typeface="+mn-cs"/>
              </a:defRPr>
            </a:lvl9pPr>
          </a:lstStyle>
          <a:p>
            <a:fld id="{AECA84E8-8966-445B-8C3B-6E846FF49667}" type="slidenum">
              <a:rPr lang="en-US" altLang="en-US" smtClean="0">
                <a:solidFill>
                  <a:srgbClr val="024E68"/>
                </a:solidFill>
              </a:rPr>
              <a:pPr/>
              <a:t>27</a:t>
            </a:fld>
            <a:endParaRPr lang="en-US" altLang="en-US" dirty="0">
              <a:solidFill>
                <a:srgbClr val="024E68"/>
              </a:solidFill>
            </a:endParaRPr>
          </a:p>
        </p:txBody>
      </p:sp>
      <p:sp>
        <p:nvSpPr>
          <p:cNvPr id="5" name="Title 4"/>
          <p:cNvSpPr>
            <a:spLocks noGrp="1"/>
          </p:cNvSpPr>
          <p:nvPr>
            <p:ph type="title"/>
          </p:nvPr>
        </p:nvSpPr>
        <p:spPr>
          <a:xfrm>
            <a:off x="841248" y="365760"/>
            <a:ext cx="10363200" cy="1219200"/>
          </a:xfrm>
        </p:spPr>
        <p:txBody>
          <a:bodyPr>
            <a:normAutofit/>
          </a:bodyPr>
          <a:lstStyle/>
          <a:p>
            <a:r>
              <a:rPr lang="en-US" altLang="en-US" dirty="0"/>
              <a:t>ABLE Account Balances and SSI</a:t>
            </a:r>
            <a:endParaRPr lang="en-US" dirty="0"/>
          </a:p>
        </p:txBody>
      </p:sp>
      <p:sp>
        <p:nvSpPr>
          <p:cNvPr id="2" name="Content Placeholder 1"/>
          <p:cNvSpPr>
            <a:spLocks noGrp="1"/>
          </p:cNvSpPr>
          <p:nvPr>
            <p:ph idx="1"/>
          </p:nvPr>
        </p:nvSpPr>
        <p:spPr>
          <a:xfrm>
            <a:off x="841248" y="1828800"/>
            <a:ext cx="10363200" cy="4343400"/>
          </a:xfrm>
        </p:spPr>
        <p:txBody>
          <a:bodyPr>
            <a:normAutofit fontScale="92500"/>
          </a:bodyPr>
          <a:lstStyle/>
          <a:p>
            <a:r>
              <a:rPr lang="en-US" dirty="0"/>
              <a:t>Up to $100,000 is excluded by SSI, and:</a:t>
            </a:r>
          </a:p>
          <a:p>
            <a:pPr lvl="1"/>
            <a:r>
              <a:rPr lang="en-US" dirty="0"/>
              <a:t>If the account balance is over $100,000, SSI counts the excess toward the $2,000 resource limit.</a:t>
            </a:r>
          </a:p>
          <a:p>
            <a:pPr lvl="1"/>
            <a:r>
              <a:rPr lang="en-US" dirty="0"/>
              <a:t>When the surplus (amount over $100,000) plus other Countable Resources exceed $2,000, SSI is suspended indefinitely.</a:t>
            </a:r>
          </a:p>
          <a:p>
            <a:pPr lvl="1"/>
            <a:r>
              <a:rPr lang="en-US" dirty="0"/>
              <a:t>If combined resources go below $102,000, SSI is reinstated without a new application.</a:t>
            </a:r>
          </a:p>
          <a:p>
            <a:pPr lvl="1"/>
            <a:r>
              <a:rPr lang="en-US" dirty="0"/>
              <a:t>State lifetime maximum deposits are in accordance with the state’s 529 plan limits.</a:t>
            </a:r>
          </a:p>
          <a:p>
            <a:pPr lvl="1"/>
            <a:r>
              <a:rPr lang="en-US" dirty="0"/>
              <a:t>If an ABLE account holder dies with money in the account, Medicaid can seek repayment in all but nine states. Each state has its own specific rules for how this works.</a:t>
            </a:r>
          </a:p>
        </p:txBody>
      </p:sp>
    </p:spTree>
    <p:extLst>
      <p:ext uri="{BB962C8B-B14F-4D97-AF65-F5344CB8AC3E}">
        <p14:creationId xmlns:p14="http://schemas.microsoft.com/office/powerpoint/2010/main" val="30099168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8B0332-6B82-48EA-B14B-A967E0A3AD92}"/>
              </a:ext>
            </a:extLst>
          </p:cNvPr>
          <p:cNvSpPr>
            <a:spLocks noGrp="1"/>
          </p:cNvSpPr>
          <p:nvPr>
            <p:ph type="sldNum" sz="quarter" idx="12"/>
          </p:nvPr>
        </p:nvSpPr>
        <p:spPr/>
        <p:txBody>
          <a:bodyPr/>
          <a:lstStyle/>
          <a:p>
            <a:fld id="{3F16EA7B-2868-4129-8CCC-8431B61BD75B}" type="slidenum">
              <a:rPr lang="en-US" smtClean="0"/>
              <a:pPr/>
              <a:t>28</a:t>
            </a:fld>
            <a:endParaRPr lang="en-US" dirty="0"/>
          </a:p>
        </p:txBody>
      </p:sp>
      <p:sp>
        <p:nvSpPr>
          <p:cNvPr id="3" name="Title 2">
            <a:extLst>
              <a:ext uri="{FF2B5EF4-FFF2-40B4-BE49-F238E27FC236}">
                <a16:creationId xmlns:a16="http://schemas.microsoft.com/office/drawing/2014/main" id="{061F00AA-A7BD-13C7-15EC-46AD6D37BFA5}"/>
              </a:ext>
            </a:extLst>
          </p:cNvPr>
          <p:cNvSpPr>
            <a:spLocks noGrp="1"/>
          </p:cNvSpPr>
          <p:nvPr>
            <p:ph type="title"/>
          </p:nvPr>
        </p:nvSpPr>
        <p:spPr/>
        <p:txBody>
          <a:bodyPr/>
          <a:lstStyle/>
          <a:p>
            <a:r>
              <a:rPr lang="en-US" dirty="0"/>
              <a:t>ABLE Accounts and Self-Employment</a:t>
            </a:r>
          </a:p>
        </p:txBody>
      </p:sp>
      <p:sp>
        <p:nvSpPr>
          <p:cNvPr id="4" name="Content Placeholder 3">
            <a:extLst>
              <a:ext uri="{FF2B5EF4-FFF2-40B4-BE49-F238E27FC236}">
                <a16:creationId xmlns:a16="http://schemas.microsoft.com/office/drawing/2014/main" id="{CBF444B9-215D-3B2C-7653-665FFC9BA97C}"/>
              </a:ext>
            </a:extLst>
          </p:cNvPr>
          <p:cNvSpPr>
            <a:spLocks noGrp="1"/>
          </p:cNvSpPr>
          <p:nvPr>
            <p:ph idx="1"/>
          </p:nvPr>
        </p:nvSpPr>
        <p:spPr/>
        <p:txBody>
          <a:bodyPr/>
          <a:lstStyle/>
          <a:p>
            <a:r>
              <a:rPr lang="en-US" dirty="0"/>
              <a:t>The designated beneficiary can save their own money in the account to start a business or cover living expenses before the business starts earning a profit.</a:t>
            </a:r>
          </a:p>
          <a:p>
            <a:r>
              <a:rPr lang="en-US" dirty="0"/>
              <a:t>Third parties can contribute to an ABLE account to help the designated beneficiary start a business or to cover the beneficiary’s living expenses before the business starts earning a profit.</a:t>
            </a:r>
          </a:p>
        </p:txBody>
      </p:sp>
    </p:spTree>
    <p:extLst>
      <p:ext uri="{BB962C8B-B14F-4D97-AF65-F5344CB8AC3E}">
        <p14:creationId xmlns:p14="http://schemas.microsoft.com/office/powerpoint/2010/main" val="27033692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E8F2D5-02BE-2A4C-A211-91F6D9B39137}"/>
              </a:ext>
            </a:extLst>
          </p:cNvPr>
          <p:cNvSpPr>
            <a:spLocks noGrp="1"/>
          </p:cNvSpPr>
          <p:nvPr>
            <p:ph type="sldNum" sz="quarter" idx="12"/>
          </p:nvPr>
        </p:nvSpPr>
        <p:spPr>
          <a:xfrm>
            <a:off x="838199" y="6208776"/>
            <a:ext cx="2743200" cy="365125"/>
          </a:xfrm>
        </p:spPr>
        <p:txBody>
          <a:bodyPr/>
          <a:lstStyle/>
          <a:p>
            <a:fld id="{3F16EA7B-2868-4129-8CCC-8431B61BD75B}" type="slidenum">
              <a:rPr lang="en-US" smtClean="0"/>
              <a:pPr/>
              <a:t>29</a:t>
            </a:fld>
            <a:endParaRPr lang="en-US" dirty="0"/>
          </a:p>
        </p:txBody>
      </p:sp>
      <p:sp>
        <p:nvSpPr>
          <p:cNvPr id="3" name="Title 2">
            <a:extLst>
              <a:ext uri="{FF2B5EF4-FFF2-40B4-BE49-F238E27FC236}">
                <a16:creationId xmlns:a16="http://schemas.microsoft.com/office/drawing/2014/main" id="{35C6EA75-A397-CD7B-5B63-3DECB2BA05E6}"/>
              </a:ext>
            </a:extLst>
          </p:cNvPr>
          <p:cNvSpPr>
            <a:spLocks noGrp="1"/>
          </p:cNvSpPr>
          <p:nvPr>
            <p:ph type="title"/>
          </p:nvPr>
        </p:nvSpPr>
        <p:spPr/>
        <p:txBody>
          <a:bodyPr/>
          <a:lstStyle/>
          <a:p>
            <a:r>
              <a:rPr lang="en-US" dirty="0"/>
              <a:t>Property Essential to Self-Support (PESS)</a:t>
            </a:r>
          </a:p>
        </p:txBody>
      </p:sp>
      <p:sp>
        <p:nvSpPr>
          <p:cNvPr id="4" name="Text Placeholder 3">
            <a:extLst>
              <a:ext uri="{FF2B5EF4-FFF2-40B4-BE49-F238E27FC236}">
                <a16:creationId xmlns:a16="http://schemas.microsoft.com/office/drawing/2014/main" id="{DF196330-C5A8-6434-A943-ADF81D651B56}"/>
              </a:ext>
            </a:extLst>
          </p:cNvPr>
          <p:cNvSpPr>
            <a:spLocks noGrp="1"/>
          </p:cNvSpPr>
          <p:nvPr>
            <p:ph type="body" sz="quarter" idx="13"/>
          </p:nvPr>
        </p:nvSpPr>
        <p:spPr/>
        <p:txBody>
          <a:bodyPr/>
          <a:lstStyle/>
          <a:p>
            <a:r>
              <a:rPr lang="en-US" dirty="0"/>
              <a:t>Things we need for work</a:t>
            </a:r>
          </a:p>
        </p:txBody>
      </p:sp>
      <p:pic>
        <p:nvPicPr>
          <p:cNvPr id="11" name="Picture Placeholder 10">
            <a:extLst>
              <a:ext uri="{FF2B5EF4-FFF2-40B4-BE49-F238E27FC236}">
                <a16:creationId xmlns:a16="http://schemas.microsoft.com/office/drawing/2014/main" id="{C3AF7C1E-8ADA-D20E-2479-AFFE9F1E8CEC}"/>
              </a:ext>
              <a:ext uri="{C183D7F6-B498-43B3-948B-1728B52AA6E4}">
                <adec:decorative xmlns:adec="http://schemas.microsoft.com/office/drawing/2017/decorative" val="1"/>
              </a:ext>
            </a:extLst>
          </p:cNvPr>
          <p:cNvPicPr>
            <a:picLocks noGrp="1" noChangeAspect="1"/>
          </p:cNvPicPr>
          <p:nvPr>
            <p:ph type="pic" sz="quarter" idx="14"/>
          </p:nvPr>
        </p:nvPicPr>
        <p:blipFill>
          <a:blip r:embed="rId2" cstate="screen">
            <a:extLst>
              <a:ext uri="{28A0092B-C50C-407E-A947-70E740481C1C}">
                <a14:useLocalDpi xmlns:a14="http://schemas.microsoft.com/office/drawing/2010/main"/>
              </a:ext>
            </a:extLst>
          </a:blip>
          <a:srcRect l="87" r="87"/>
          <a:stretch/>
        </p:blipFill>
        <p:spPr/>
      </p:pic>
    </p:spTree>
    <p:extLst>
      <p:ext uri="{BB962C8B-B14F-4D97-AF65-F5344CB8AC3E}">
        <p14:creationId xmlns:p14="http://schemas.microsoft.com/office/powerpoint/2010/main" val="2897879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32B158-2300-4A46-C076-268415F7AC61}"/>
              </a:ext>
            </a:extLst>
          </p:cNvPr>
          <p:cNvSpPr>
            <a:spLocks noGrp="1"/>
          </p:cNvSpPr>
          <p:nvPr>
            <p:ph type="sldNum" sz="quarter" idx="12"/>
          </p:nvPr>
        </p:nvSpPr>
        <p:spPr>
          <a:xfrm>
            <a:off x="9106988" y="6212657"/>
            <a:ext cx="2743200" cy="365125"/>
          </a:xfrm>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F16EA7B-2868-4129-8CCC-8431B61BD75B}" type="slidenum">
              <a:rPr kumimoji="0" lang="en-US" sz="1200" b="0" i="0" u="none" strike="noStrike" kern="1200" cap="none" spc="0" normalizeH="0" baseline="0" noProof="0" smtClean="0">
                <a:ln>
                  <a:noFill/>
                </a:ln>
                <a:solidFill>
                  <a:srgbClr val="0F4C5A"/>
                </a:solidFill>
                <a:effectLst/>
                <a:uLnTx/>
                <a:uFillTx/>
                <a:latin typeface="Frutiger 87ExtraBlackCn"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srgbClr val="0F4C5A"/>
              </a:solidFill>
              <a:effectLst/>
              <a:uLnTx/>
              <a:uFillTx/>
              <a:latin typeface="Frutiger 87ExtraBlackCn" pitchFamily="34" charset="0"/>
              <a:ea typeface="+mn-ea"/>
              <a:cs typeface="+mn-cs"/>
            </a:endParaRPr>
          </a:p>
        </p:txBody>
      </p:sp>
      <p:sp>
        <p:nvSpPr>
          <p:cNvPr id="3" name="Title 2">
            <a:extLst>
              <a:ext uri="{FF2B5EF4-FFF2-40B4-BE49-F238E27FC236}">
                <a16:creationId xmlns:a16="http://schemas.microsoft.com/office/drawing/2014/main" id="{9DDE67E1-37F4-9C6A-21D0-C57FA9E68DB7}"/>
              </a:ext>
            </a:extLst>
          </p:cNvPr>
          <p:cNvSpPr>
            <a:spLocks noGrp="1"/>
          </p:cNvSpPr>
          <p:nvPr>
            <p:ph type="title"/>
          </p:nvPr>
        </p:nvSpPr>
        <p:spPr>
          <a:xfrm>
            <a:off x="838200" y="365125"/>
            <a:ext cx="10515600" cy="1325563"/>
          </a:xfrm>
        </p:spPr>
        <p:txBody>
          <a:bodyPr/>
          <a:lstStyle/>
          <a:p>
            <a:r>
              <a:rPr lang="en-US" dirty="0"/>
              <a:t>The WISC Team</a:t>
            </a:r>
          </a:p>
        </p:txBody>
      </p:sp>
      <p:pic>
        <p:nvPicPr>
          <p:cNvPr id="32" name="Picture Placeholder 31" descr="Headshots of Ray Cebula, Aleyda Toruno, Debora Wagner, Parker Cebula the Dog, Michelle Alvord, Heather Cobb, Tonya Engst, and Silvia Medina.">
            <a:extLst>
              <a:ext uri="{FF2B5EF4-FFF2-40B4-BE49-F238E27FC236}">
                <a16:creationId xmlns:a16="http://schemas.microsoft.com/office/drawing/2014/main" id="{2808485A-856C-4C94-E6A7-EE9B5E3D953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7" b="17"/>
          <a:stretch>
            <a:fillRect/>
          </a:stretch>
        </p:blipFill>
        <p:spPr/>
      </p:pic>
    </p:spTree>
    <p:extLst>
      <p:ext uri="{BB962C8B-B14F-4D97-AF65-F5344CB8AC3E}">
        <p14:creationId xmlns:p14="http://schemas.microsoft.com/office/powerpoint/2010/main" val="15969503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id="{250E71E7-A0CB-4B54-8F45-9993427535BD}"/>
              </a:ext>
            </a:extLst>
          </p:cNvPr>
          <p:cNvSpPr txBox="1">
            <a:spLocks/>
          </p:cNvSpPr>
          <p:nvPr/>
        </p:nvSpPr>
        <p:spPr>
          <a:xfrm>
            <a:off x="9106988" y="6212657"/>
            <a:ext cx="2743200" cy="365125"/>
          </a:xfrm>
          <a:prstGeom prst="rect">
            <a:avLst/>
          </a:prstGeom>
          <a:ln/>
        </p:spPr>
        <p:txBody>
          <a:bodyPr vert="horz" lIns="91440" tIns="45720" rIns="91440" bIns="45720" rtlCol="0" anchor="ctr"/>
          <a:lstStyle>
            <a:defPPr>
              <a:defRPr lang="en-US"/>
            </a:defPPr>
            <a:lvl1pPr algn="r" rtl="0" eaLnBrk="0" fontAlgn="base" hangingPunct="0">
              <a:spcBef>
                <a:spcPct val="0"/>
              </a:spcBef>
              <a:spcAft>
                <a:spcPct val="0"/>
              </a:spcAft>
              <a:defRPr sz="1200" kern="1200">
                <a:solidFill>
                  <a:schemeClr val="tx1">
                    <a:tint val="75000"/>
                  </a:schemeClr>
                </a:solidFill>
                <a:latin typeface="Frutiger 87ExtraBlackCn" pitchFamily="34" charset="0"/>
                <a:ea typeface="+mn-ea"/>
                <a:cs typeface="+mn-cs"/>
              </a:defRPr>
            </a:lvl1pPr>
            <a:lvl2pPr marL="4572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2pPr>
            <a:lvl3pPr marL="9144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5pPr>
            <a:lvl6pPr marL="2286000" algn="l" defTabSz="914400" rtl="0" eaLnBrk="1" latinLnBrk="0" hangingPunct="1">
              <a:defRPr sz="2400" kern="1200">
                <a:solidFill>
                  <a:schemeClr val="tx1"/>
                </a:solidFill>
                <a:latin typeface="Frutiger 87ExtraBlackCn" pitchFamily="34" charset="0"/>
                <a:ea typeface="+mn-ea"/>
                <a:cs typeface="+mn-cs"/>
              </a:defRPr>
            </a:lvl6pPr>
            <a:lvl7pPr marL="2743200" algn="l" defTabSz="914400" rtl="0" eaLnBrk="1" latinLnBrk="0" hangingPunct="1">
              <a:defRPr sz="2400" kern="1200">
                <a:solidFill>
                  <a:schemeClr val="tx1"/>
                </a:solidFill>
                <a:latin typeface="Frutiger 87ExtraBlackCn" pitchFamily="34" charset="0"/>
                <a:ea typeface="+mn-ea"/>
                <a:cs typeface="+mn-cs"/>
              </a:defRPr>
            </a:lvl7pPr>
            <a:lvl8pPr marL="3200400" algn="l" defTabSz="914400" rtl="0" eaLnBrk="1" latinLnBrk="0" hangingPunct="1">
              <a:defRPr sz="2400" kern="1200">
                <a:solidFill>
                  <a:schemeClr val="tx1"/>
                </a:solidFill>
                <a:latin typeface="Frutiger 87ExtraBlackCn" pitchFamily="34" charset="0"/>
                <a:ea typeface="+mn-ea"/>
                <a:cs typeface="+mn-cs"/>
              </a:defRPr>
            </a:lvl8pPr>
            <a:lvl9pPr marL="3657600" algn="l" defTabSz="914400" rtl="0" eaLnBrk="1" latinLnBrk="0" hangingPunct="1">
              <a:defRPr sz="2400" kern="1200">
                <a:solidFill>
                  <a:schemeClr val="tx1"/>
                </a:solidFill>
                <a:latin typeface="Frutiger 87ExtraBlackCn" pitchFamily="34" charset="0"/>
                <a:ea typeface="+mn-ea"/>
                <a:cs typeface="+mn-cs"/>
              </a:defRPr>
            </a:lvl9pPr>
          </a:lstStyle>
          <a:p>
            <a:pPr>
              <a:defRPr/>
            </a:pPr>
            <a:fld id="{AECA84E8-8966-445B-8C3B-6E846FF49667}" type="slidenum">
              <a:rPr lang="en-US" altLang="en-US" smtClean="0">
                <a:solidFill>
                  <a:srgbClr val="024E68"/>
                </a:solidFill>
              </a:rPr>
              <a:pPr>
                <a:defRPr/>
              </a:pPr>
              <a:t>30</a:t>
            </a:fld>
            <a:endParaRPr lang="en-US" altLang="en-US" sz="1400" dirty="0">
              <a:solidFill>
                <a:srgbClr val="024E68"/>
              </a:solidFill>
              <a:latin typeface="Times" panose="02020603050405020304" pitchFamily="18" charset="0"/>
            </a:endParaRPr>
          </a:p>
        </p:txBody>
      </p:sp>
      <p:sp>
        <p:nvSpPr>
          <p:cNvPr id="6" name="Title 5"/>
          <p:cNvSpPr>
            <a:spLocks noGrp="1"/>
          </p:cNvSpPr>
          <p:nvPr>
            <p:ph type="title"/>
          </p:nvPr>
        </p:nvSpPr>
        <p:spPr/>
        <p:txBody>
          <a:bodyPr>
            <a:normAutofit fontScale="90000"/>
          </a:bodyPr>
          <a:lstStyle/>
          <a:p>
            <a:r>
              <a:rPr lang="en-US" altLang="en-US" dirty="0"/>
              <a:t>About Property Essential to Self-Support (PESS)</a:t>
            </a:r>
            <a:endParaRPr lang="en-US" dirty="0"/>
          </a:p>
        </p:txBody>
      </p:sp>
      <p:sp>
        <p:nvSpPr>
          <p:cNvPr id="7" name="Content Placeholder 6"/>
          <p:cNvSpPr>
            <a:spLocks noGrp="1"/>
          </p:cNvSpPr>
          <p:nvPr>
            <p:ph idx="1"/>
          </p:nvPr>
        </p:nvSpPr>
        <p:spPr/>
        <p:txBody>
          <a:bodyPr/>
          <a:lstStyle/>
          <a:p>
            <a:r>
              <a:rPr lang="en-US" altLang="en-US" dirty="0"/>
              <a:t>Social Security does not count some property as a resource if it is necessary for self-support.</a:t>
            </a:r>
          </a:p>
          <a:p>
            <a:r>
              <a:rPr lang="en-US" altLang="en-US" dirty="0"/>
              <a:t>This includes the following types of property for self-employed individuals:</a:t>
            </a:r>
          </a:p>
          <a:p>
            <a:pPr lvl="1"/>
            <a:r>
              <a:rPr lang="en-US" altLang="en-US" dirty="0"/>
              <a:t>Property used in a trade or business.</a:t>
            </a:r>
          </a:p>
          <a:p>
            <a:pPr lvl="1"/>
            <a:r>
              <a:rPr lang="en-US" altLang="en-US" dirty="0"/>
              <a:t>Property that represents government authority to engage in an income-producing activity.</a:t>
            </a:r>
          </a:p>
        </p:txBody>
      </p:sp>
    </p:spTree>
    <p:extLst>
      <p:ext uri="{BB962C8B-B14F-4D97-AF65-F5344CB8AC3E}">
        <p14:creationId xmlns:p14="http://schemas.microsoft.com/office/powerpoint/2010/main" val="2949606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FB1E6E-CE2C-074C-4EF1-475B712C71D3}"/>
              </a:ext>
            </a:extLst>
          </p:cNvPr>
          <p:cNvSpPr>
            <a:spLocks noGrp="1"/>
          </p:cNvSpPr>
          <p:nvPr>
            <p:ph type="sldNum" sz="quarter" idx="12"/>
          </p:nvPr>
        </p:nvSpPr>
        <p:spPr/>
        <p:txBody>
          <a:bodyPr/>
          <a:lstStyle/>
          <a:p>
            <a:fld id="{3F16EA7B-2868-4129-8CCC-8431B61BD75B}" type="slidenum">
              <a:rPr lang="en-US" smtClean="0"/>
              <a:pPr/>
              <a:t>31</a:t>
            </a:fld>
            <a:endParaRPr lang="en-US" dirty="0"/>
          </a:p>
        </p:txBody>
      </p:sp>
      <p:sp>
        <p:nvSpPr>
          <p:cNvPr id="3" name="Title 2">
            <a:extLst>
              <a:ext uri="{FF2B5EF4-FFF2-40B4-BE49-F238E27FC236}">
                <a16:creationId xmlns:a16="http://schemas.microsoft.com/office/drawing/2014/main" id="{01513CC1-A8A6-F290-370B-9BD2A45077DD}"/>
              </a:ext>
            </a:extLst>
          </p:cNvPr>
          <p:cNvSpPr>
            <a:spLocks noGrp="1"/>
          </p:cNvSpPr>
          <p:nvPr>
            <p:ph type="title"/>
          </p:nvPr>
        </p:nvSpPr>
        <p:spPr/>
        <p:txBody>
          <a:bodyPr/>
          <a:lstStyle/>
          <a:p>
            <a:r>
              <a:rPr lang="en-US" dirty="0"/>
              <a:t>Why PESS Matters</a:t>
            </a:r>
          </a:p>
        </p:txBody>
      </p:sp>
      <p:sp>
        <p:nvSpPr>
          <p:cNvPr id="4" name="Content Placeholder 3">
            <a:extLst>
              <a:ext uri="{FF2B5EF4-FFF2-40B4-BE49-F238E27FC236}">
                <a16:creationId xmlns:a16="http://schemas.microsoft.com/office/drawing/2014/main" id="{6EBBD4DF-8E89-8117-17E0-764000CFE651}"/>
              </a:ext>
            </a:extLst>
          </p:cNvPr>
          <p:cNvSpPr>
            <a:spLocks noGrp="1"/>
          </p:cNvSpPr>
          <p:nvPr>
            <p:ph idx="1"/>
          </p:nvPr>
        </p:nvSpPr>
        <p:spPr/>
        <p:txBody>
          <a:bodyPr/>
          <a:lstStyle/>
          <a:p>
            <a:r>
              <a:rPr lang="en-US" dirty="0"/>
              <a:t>Many self-employed people need to maintain stock and supplies to operate their businesses.</a:t>
            </a:r>
          </a:p>
          <a:p>
            <a:r>
              <a:rPr lang="en-US" dirty="0"/>
              <a:t>PESS allows them to maintain more than $2,000 in these resources without impacting SSI eligibility.</a:t>
            </a:r>
          </a:p>
        </p:txBody>
      </p:sp>
    </p:spTree>
    <p:extLst>
      <p:ext uri="{BB962C8B-B14F-4D97-AF65-F5344CB8AC3E}">
        <p14:creationId xmlns:p14="http://schemas.microsoft.com/office/powerpoint/2010/main" val="29576397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865EB3C-B3E6-AE20-55D9-9ED174F6CF04}"/>
              </a:ext>
            </a:extLst>
          </p:cNvPr>
          <p:cNvSpPr>
            <a:spLocks noGrp="1"/>
          </p:cNvSpPr>
          <p:nvPr>
            <p:ph type="sldNum" sz="quarter" idx="12"/>
          </p:nvPr>
        </p:nvSpPr>
        <p:spPr/>
        <p:txBody>
          <a:bodyPr/>
          <a:lstStyle/>
          <a:p>
            <a:fld id="{3F16EA7B-2868-4129-8CCC-8431B61BD75B}" type="slidenum">
              <a:rPr lang="en-US" smtClean="0"/>
              <a:pPr/>
              <a:t>32</a:t>
            </a:fld>
            <a:endParaRPr lang="en-US" dirty="0"/>
          </a:p>
        </p:txBody>
      </p:sp>
      <p:sp>
        <p:nvSpPr>
          <p:cNvPr id="5" name="Title 4">
            <a:extLst>
              <a:ext uri="{FF2B5EF4-FFF2-40B4-BE49-F238E27FC236}">
                <a16:creationId xmlns:a16="http://schemas.microsoft.com/office/drawing/2014/main" id="{FC5803BD-EF2B-F7D5-F0D6-2B6D7F7260A2}"/>
              </a:ext>
            </a:extLst>
          </p:cNvPr>
          <p:cNvSpPr>
            <a:spLocks noGrp="1"/>
          </p:cNvSpPr>
          <p:nvPr>
            <p:ph type="title"/>
          </p:nvPr>
        </p:nvSpPr>
        <p:spPr/>
        <p:txBody>
          <a:bodyPr/>
          <a:lstStyle/>
          <a:p>
            <a:r>
              <a:rPr lang="en-US" dirty="0"/>
              <a:t>Resources Example: Tracy</a:t>
            </a:r>
          </a:p>
        </p:txBody>
      </p:sp>
      <p:sp>
        <p:nvSpPr>
          <p:cNvPr id="6" name="Content Placeholder 5">
            <a:extLst>
              <a:ext uri="{FF2B5EF4-FFF2-40B4-BE49-F238E27FC236}">
                <a16:creationId xmlns:a16="http://schemas.microsoft.com/office/drawing/2014/main" id="{1DAB4FF8-C2DA-9807-967E-C12A4DBABEF1}"/>
              </a:ext>
            </a:extLst>
          </p:cNvPr>
          <p:cNvSpPr>
            <a:spLocks noGrp="1"/>
          </p:cNvSpPr>
          <p:nvPr>
            <p:ph idx="1"/>
          </p:nvPr>
        </p:nvSpPr>
        <p:spPr/>
        <p:txBody>
          <a:bodyPr>
            <a:normAutofit lnSpcReduction="10000"/>
          </a:bodyPr>
          <a:lstStyle/>
          <a:p>
            <a:r>
              <a:rPr lang="en-US" dirty="0"/>
              <a:t>Tracy loves old books. They go to flea markets and know the best sites online to find first-edition and other rare books. Tracy decides to start buying rare old books and selling them for a profit.</a:t>
            </a:r>
          </a:p>
          <a:p>
            <a:r>
              <a:rPr lang="en-US" dirty="0"/>
              <a:t>They use their ABLE account to save money to begin buying books. Their friends and family members also contribute to the ABLE account to help Tracy start the business. Gifts to the ABLE account do not count as income for Tracy’s SSI. The money in the ABLE account is less than $100,000 and does not impact their SSI or other benefits.</a:t>
            </a:r>
          </a:p>
          <a:p>
            <a:r>
              <a:rPr lang="en-US" dirty="0"/>
              <a:t>The books they buy and store as inventory is PESS and does not count as an SSI resource. When Tracy starts selling the books and earning income, they must report their NESE to Social Security.</a:t>
            </a:r>
          </a:p>
        </p:txBody>
      </p:sp>
    </p:spTree>
    <p:extLst>
      <p:ext uri="{BB962C8B-B14F-4D97-AF65-F5344CB8AC3E}">
        <p14:creationId xmlns:p14="http://schemas.microsoft.com/office/powerpoint/2010/main" val="4627492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93D875-98D9-C10D-DC11-B6C8E7CE80ED}"/>
              </a:ext>
            </a:extLst>
          </p:cNvPr>
          <p:cNvSpPr>
            <a:spLocks noGrp="1"/>
          </p:cNvSpPr>
          <p:nvPr>
            <p:ph type="sldNum" sz="quarter" idx="12"/>
          </p:nvPr>
        </p:nvSpPr>
        <p:spPr/>
        <p:txBody>
          <a:bodyPr/>
          <a:lstStyle/>
          <a:p>
            <a:fld id="{3F16EA7B-2868-4129-8CCC-8431B61BD75B}" type="slidenum">
              <a:rPr lang="en-US" smtClean="0"/>
              <a:pPr/>
              <a:t>33</a:t>
            </a:fld>
            <a:endParaRPr lang="en-US" dirty="0"/>
          </a:p>
        </p:txBody>
      </p:sp>
      <p:sp>
        <p:nvSpPr>
          <p:cNvPr id="3" name="Title 2">
            <a:extLst>
              <a:ext uri="{FF2B5EF4-FFF2-40B4-BE49-F238E27FC236}">
                <a16:creationId xmlns:a16="http://schemas.microsoft.com/office/drawing/2014/main" id="{52B6400F-FE6A-E199-5708-44E0F2451D47}"/>
              </a:ext>
            </a:extLst>
          </p:cNvPr>
          <p:cNvSpPr>
            <a:spLocks noGrp="1"/>
          </p:cNvSpPr>
          <p:nvPr>
            <p:ph type="title"/>
          </p:nvPr>
        </p:nvSpPr>
        <p:spPr/>
        <p:txBody>
          <a:bodyPr/>
          <a:lstStyle/>
          <a:p>
            <a:r>
              <a:rPr lang="en-US" dirty="0"/>
              <a:t>Summary</a:t>
            </a:r>
          </a:p>
        </p:txBody>
      </p:sp>
      <p:sp>
        <p:nvSpPr>
          <p:cNvPr id="4" name="Content Placeholder 3">
            <a:extLst>
              <a:ext uri="{FF2B5EF4-FFF2-40B4-BE49-F238E27FC236}">
                <a16:creationId xmlns:a16="http://schemas.microsoft.com/office/drawing/2014/main" id="{0BFC36F8-8980-E712-7051-BA5836764E5A}"/>
              </a:ext>
            </a:extLst>
          </p:cNvPr>
          <p:cNvSpPr>
            <a:spLocks noGrp="1"/>
          </p:cNvSpPr>
          <p:nvPr>
            <p:ph idx="1"/>
          </p:nvPr>
        </p:nvSpPr>
        <p:spPr/>
        <p:txBody>
          <a:bodyPr/>
          <a:lstStyle/>
          <a:p>
            <a:r>
              <a:rPr lang="en-US" dirty="0"/>
              <a:t>People who get SSI are always better off financially when they work, including self-employed workers.</a:t>
            </a:r>
          </a:p>
          <a:p>
            <a:r>
              <a:rPr lang="en-US" dirty="0"/>
              <a:t>SSI work incentives help self-employed workers keep more SSI as their NESE increases.</a:t>
            </a:r>
          </a:p>
          <a:p>
            <a:r>
              <a:rPr lang="en-US" dirty="0"/>
              <a:t>PASS can help people who get SSI to save income or resources to start a business, without impacting SSI eligibility.</a:t>
            </a:r>
          </a:p>
          <a:p>
            <a:r>
              <a:rPr lang="en-US" dirty="0"/>
              <a:t>ALBE allows people who get SSI to save to start a business and to get help from friends or family while starting a business.</a:t>
            </a:r>
          </a:p>
          <a:p>
            <a:r>
              <a:rPr lang="en-US" dirty="0"/>
              <a:t>PESS excludes business resources for self-employed workers on SSI.</a:t>
            </a:r>
          </a:p>
        </p:txBody>
      </p:sp>
    </p:spTree>
    <p:extLst>
      <p:ext uri="{BB962C8B-B14F-4D97-AF65-F5344CB8AC3E}">
        <p14:creationId xmlns:p14="http://schemas.microsoft.com/office/powerpoint/2010/main" val="26450824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A3F39C3-6938-4246-9B6B-C5D5ABFBD1A6}" type="slidenum">
              <a:rPr lang="en-US" altLang="en-US" smtClean="0"/>
              <a:pPr/>
              <a:t>34</a:t>
            </a:fld>
            <a:endParaRPr lang="en-US" altLang="en-US"/>
          </a:p>
        </p:txBody>
      </p:sp>
      <p:sp>
        <p:nvSpPr>
          <p:cNvPr id="6" name="Title 5"/>
          <p:cNvSpPr>
            <a:spLocks noGrp="1"/>
          </p:cNvSpPr>
          <p:nvPr>
            <p:ph type="title"/>
          </p:nvPr>
        </p:nvSpPr>
        <p:spPr/>
        <p:txBody>
          <a:bodyPr/>
          <a:lstStyle/>
          <a:p>
            <a:r>
              <a:rPr lang="en-US" dirty="0"/>
              <a:t>Contact Us</a:t>
            </a:r>
          </a:p>
        </p:txBody>
      </p:sp>
      <p:sp>
        <p:nvSpPr>
          <p:cNvPr id="7" name="Content Placeholder 6"/>
          <p:cNvSpPr>
            <a:spLocks noGrp="1"/>
          </p:cNvSpPr>
          <p:nvPr>
            <p:ph idx="1"/>
          </p:nvPr>
        </p:nvSpPr>
        <p:spPr/>
        <p:txBody>
          <a:bodyPr/>
          <a:lstStyle/>
          <a:p>
            <a:pPr marL="0" indent="0">
              <a:buNone/>
            </a:pPr>
            <a:r>
              <a:rPr lang="en-US" altLang="en-US" b="1" dirty="0"/>
              <a:t>K. Lisa Yang and Hock E. Tan Institute on Employment and Disability</a:t>
            </a:r>
          </a:p>
          <a:p>
            <a:pPr marL="0" indent="0">
              <a:spcBef>
                <a:spcPts val="0"/>
              </a:spcBef>
              <a:buNone/>
            </a:pPr>
            <a:r>
              <a:rPr lang="en-US" altLang="en-US" b="1" dirty="0"/>
              <a:t>Cornell University</a:t>
            </a:r>
          </a:p>
          <a:p>
            <a:pPr marL="0" indent="0">
              <a:buNone/>
            </a:pPr>
            <a:r>
              <a:rPr lang="en-US" altLang="en-US" dirty="0"/>
              <a:t>ILR School</a:t>
            </a:r>
            <a:br>
              <a:rPr lang="en-US" altLang="en-US" dirty="0"/>
            </a:br>
            <a:r>
              <a:rPr lang="en-US" altLang="en-US" dirty="0"/>
              <a:t>201 Dolgen Hall</a:t>
            </a:r>
            <a:br>
              <a:rPr lang="en-US" altLang="en-US" dirty="0"/>
            </a:br>
            <a:r>
              <a:rPr lang="en-US" altLang="en-US" dirty="0"/>
              <a:t>Ithaca, New York 14853</a:t>
            </a:r>
          </a:p>
          <a:p>
            <a:pPr marL="0" indent="0">
              <a:buNone/>
            </a:pPr>
            <a:r>
              <a:rPr lang="en-US" altLang="en-US" u="sng" dirty="0"/>
              <a:t>wip-credential@cornell.edu</a:t>
            </a:r>
          </a:p>
        </p:txBody>
      </p:sp>
    </p:spTree>
    <p:extLst>
      <p:ext uri="{BB962C8B-B14F-4D97-AF65-F5344CB8AC3E}">
        <p14:creationId xmlns:p14="http://schemas.microsoft.com/office/powerpoint/2010/main" val="11512255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C8C3F-2B1E-295F-EDF9-D6793FC89219}"/>
              </a:ext>
            </a:extLst>
          </p:cNvPr>
          <p:cNvSpPr>
            <a:spLocks noGrp="1"/>
          </p:cNvSpPr>
          <p:nvPr>
            <p:ph type="title"/>
          </p:nvPr>
        </p:nvSpPr>
        <p:spPr>
          <a:xfrm rot="5400000">
            <a:off x="1773238" y="912016"/>
            <a:ext cx="420692" cy="157167"/>
          </a:xfrm>
        </p:spPr>
        <p:txBody>
          <a:bodyPr>
            <a:normAutofit/>
          </a:bodyPr>
          <a:lstStyle/>
          <a:p>
            <a:r>
              <a:rPr lang="en-US" sz="300" dirty="0"/>
              <a:t>Closing Slide</a:t>
            </a:r>
          </a:p>
        </p:txBody>
      </p:sp>
      <p:pic>
        <p:nvPicPr>
          <p:cNvPr id="10" name="Picture Placeholder 9" descr="Cornell University shield and ILR School Logo">
            <a:extLst>
              <a:ext uri="{FF2B5EF4-FFF2-40B4-BE49-F238E27FC236}">
                <a16:creationId xmlns:a16="http://schemas.microsoft.com/office/drawing/2014/main" id="{E3A01078-5327-3B7B-1C5C-21A78646ECF6}"/>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39" r="39"/>
          <a:stretch/>
        </p:blipFill>
        <p:spPr>
          <a:xfrm>
            <a:off x="548641" y="533400"/>
            <a:ext cx="4023360" cy="914400"/>
          </a:xfrm>
        </p:spPr>
      </p:pic>
      <p:pic>
        <p:nvPicPr>
          <p:cNvPr id="12" name="Picture Placeholder 11" descr="K. Lisa Yang and Hock E. Tan Institute on Employment and Disability">
            <a:extLst>
              <a:ext uri="{FF2B5EF4-FFF2-40B4-BE49-F238E27FC236}">
                <a16:creationId xmlns:a16="http://schemas.microsoft.com/office/drawing/2014/main" id="{3971752B-5A90-DF0D-3022-BD00E14BB3FB}"/>
              </a:ext>
            </a:extLst>
          </p:cNvPr>
          <p:cNvPicPr>
            <a:picLocks noGrp="1" noChangeAspect="1"/>
          </p:cNvPicPr>
          <p:nvPr>
            <p:ph type="pic" sz="quarter" idx="17"/>
          </p:nvPr>
        </p:nvPicPr>
        <p:blipFill>
          <a:blip r:embed="rId4">
            <a:extLst>
              <a:ext uri="{28A0092B-C50C-407E-A947-70E740481C1C}">
                <a14:useLocalDpi xmlns:a14="http://schemas.microsoft.com/office/drawing/2010/main" val="0"/>
              </a:ext>
            </a:extLst>
          </a:blip>
          <a:srcRect l="457" r="457"/>
          <a:stretch/>
        </p:blipFill>
        <p:spPr>
          <a:xfrm>
            <a:off x="548641" y="5486400"/>
            <a:ext cx="6448936" cy="1100992"/>
          </a:xfrm>
        </p:spPr>
      </p:pic>
      <p:sp>
        <p:nvSpPr>
          <p:cNvPr id="5" name="Text Placeholder 4">
            <a:extLst>
              <a:ext uri="{FF2B5EF4-FFF2-40B4-BE49-F238E27FC236}">
                <a16:creationId xmlns:a16="http://schemas.microsoft.com/office/drawing/2014/main" id="{A282BCB6-B54D-44E8-8D6F-BF24B2B25CD8}"/>
              </a:ext>
            </a:extLst>
          </p:cNvPr>
          <p:cNvSpPr>
            <a:spLocks noGrp="1"/>
          </p:cNvSpPr>
          <p:nvPr>
            <p:ph type="body" sz="quarter" idx="15"/>
          </p:nvPr>
        </p:nvSpPr>
        <p:spPr>
          <a:xfrm>
            <a:off x="6553200" y="5486400"/>
            <a:ext cx="5410200" cy="1219200"/>
          </a:xfrm>
        </p:spPr>
        <p:txBody>
          <a:bodyPr/>
          <a:lstStyle/>
          <a:p>
            <a:r>
              <a:rPr lang="en-US" dirty="0"/>
              <a:t>Work Incentive Support Center</a:t>
            </a:r>
          </a:p>
          <a:p>
            <a:r>
              <a:rPr lang="en-US" altLang="en-US" dirty="0"/>
              <a:t>Disability, Workplace, and Employment Support Practice Online Professional Programs</a:t>
            </a:r>
          </a:p>
        </p:txBody>
      </p:sp>
    </p:spTree>
    <p:extLst>
      <p:ext uri="{BB962C8B-B14F-4D97-AF65-F5344CB8AC3E}">
        <p14:creationId xmlns:p14="http://schemas.microsoft.com/office/powerpoint/2010/main" val="3428321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D021976-DFDC-2B2B-B629-D4B6FE40AB5D}"/>
              </a:ext>
            </a:extLst>
          </p:cNvPr>
          <p:cNvSpPr>
            <a:spLocks noGrp="1"/>
          </p:cNvSpPr>
          <p:nvPr>
            <p:ph type="sldNum" sz="quarter" idx="12"/>
          </p:nvPr>
        </p:nvSpPr>
        <p:spPr/>
        <p:txBody>
          <a:bodyPr/>
          <a:lstStyle/>
          <a:p>
            <a:fld id="{3F16EA7B-2868-4129-8CCC-8431B61BD75B}" type="slidenum">
              <a:rPr lang="en-US" smtClean="0"/>
              <a:pPr/>
              <a:t>4</a:t>
            </a:fld>
            <a:endParaRPr lang="en-US" dirty="0"/>
          </a:p>
        </p:txBody>
      </p:sp>
      <p:sp>
        <p:nvSpPr>
          <p:cNvPr id="3" name="Title 2">
            <a:extLst>
              <a:ext uri="{FF2B5EF4-FFF2-40B4-BE49-F238E27FC236}">
                <a16:creationId xmlns:a16="http://schemas.microsoft.com/office/drawing/2014/main" id="{5FF8BBC8-637B-11B8-CDB4-85B776815E9B}"/>
              </a:ext>
            </a:extLst>
          </p:cNvPr>
          <p:cNvSpPr>
            <a:spLocks noGrp="1"/>
          </p:cNvSpPr>
          <p:nvPr>
            <p:ph type="title"/>
          </p:nvPr>
        </p:nvSpPr>
        <p:spPr/>
        <p:txBody>
          <a:bodyPr/>
          <a:lstStyle/>
          <a:p>
            <a:r>
              <a:rPr lang="en-US" dirty="0"/>
              <a:t>Thank You</a:t>
            </a:r>
          </a:p>
        </p:txBody>
      </p:sp>
      <p:sp>
        <p:nvSpPr>
          <p:cNvPr id="4" name="Content Placeholder 3">
            <a:extLst>
              <a:ext uri="{FF2B5EF4-FFF2-40B4-BE49-F238E27FC236}">
                <a16:creationId xmlns:a16="http://schemas.microsoft.com/office/drawing/2014/main" id="{2AF46CDE-CF5A-D5B1-C97C-AEA9367FDA4D}"/>
              </a:ext>
            </a:extLst>
          </p:cNvPr>
          <p:cNvSpPr>
            <a:spLocks noGrp="1"/>
          </p:cNvSpPr>
          <p:nvPr>
            <p:ph idx="1"/>
          </p:nvPr>
        </p:nvSpPr>
        <p:spPr/>
        <p:txBody>
          <a:bodyPr>
            <a:normAutofit fontScale="92500" lnSpcReduction="20000"/>
          </a:bodyPr>
          <a:lstStyle/>
          <a:p>
            <a:pPr marL="0" indent="0">
              <a:buNone/>
            </a:pPr>
            <a:r>
              <a:rPr lang="en-US" dirty="0"/>
              <a:t>The contents of this course were developed under grant H421F240198 from the U.S. Department of Education (Department). The Department does not mandate or prescribe practices, models, or other activities described or discussed in this document. The contents of this course may contain examples of, adaptations of, and links to resources created and maintained by another public or private organization. The Department does not control or guarantee the accuracy, relevance, timeliness, or completeness of this outside information. The content of this course does not necessarily represent the policy of the Department. This publication is not intended to represent the views or policy of or be an endorsement of any views expressed or materials provided by any Federal agency. (EDGAR 75.620)</a:t>
            </a:r>
          </a:p>
          <a:p>
            <a:pPr marL="0" indent="0">
              <a:buNone/>
            </a:pPr>
            <a:r>
              <a:rPr lang="en-US" dirty="0"/>
              <a:t>A special thank you to the National Disability Institute (NDI) for their leadership managing this grant.</a:t>
            </a:r>
          </a:p>
        </p:txBody>
      </p:sp>
    </p:spTree>
    <p:extLst>
      <p:ext uri="{BB962C8B-B14F-4D97-AF65-F5344CB8AC3E}">
        <p14:creationId xmlns:p14="http://schemas.microsoft.com/office/powerpoint/2010/main" val="3147152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52D7475-DBE6-4D50-8557-D6D40F0C041E}" type="slidenum">
              <a:rPr lang="en-US" altLang="en-US" smtClean="0"/>
              <a:pPr/>
              <a:t>5</a:t>
            </a:fld>
            <a:endParaRPr lang="en-US" altLang="en-US" dirty="0"/>
          </a:p>
        </p:txBody>
      </p:sp>
      <p:sp>
        <p:nvSpPr>
          <p:cNvPr id="5" name="Title 4"/>
          <p:cNvSpPr>
            <a:spLocks noGrp="1"/>
          </p:cNvSpPr>
          <p:nvPr>
            <p:ph type="title"/>
          </p:nvPr>
        </p:nvSpPr>
        <p:spPr/>
        <p:txBody>
          <a:bodyPr/>
          <a:lstStyle/>
          <a:p>
            <a:r>
              <a:rPr lang="en-US" altLang="en-US" dirty="0"/>
              <a:t>Today’s Presentation</a:t>
            </a:r>
            <a:endParaRPr lang="en-US" dirty="0"/>
          </a:p>
        </p:txBody>
      </p:sp>
      <p:sp>
        <p:nvSpPr>
          <p:cNvPr id="6" name="Content Placeholder 5"/>
          <p:cNvSpPr>
            <a:spLocks noGrp="1"/>
          </p:cNvSpPr>
          <p:nvPr>
            <p:ph idx="1"/>
          </p:nvPr>
        </p:nvSpPr>
        <p:spPr/>
        <p:txBody>
          <a:bodyPr/>
          <a:lstStyle/>
          <a:p>
            <a:r>
              <a:rPr lang="en-US" altLang="en-US" dirty="0"/>
              <a:t>SSI Work Incentives for Self-Employment</a:t>
            </a:r>
          </a:p>
          <a:p>
            <a:r>
              <a:rPr lang="en-US" dirty="0"/>
              <a:t>Using PASS to Support Self-Employment</a:t>
            </a:r>
          </a:p>
          <a:p>
            <a:r>
              <a:rPr lang="en-US" dirty="0"/>
              <a:t>Resources for Self-Employment</a:t>
            </a:r>
          </a:p>
          <a:p>
            <a:pPr lvl="1"/>
            <a:r>
              <a:rPr lang="en-US" dirty="0"/>
              <a:t>Achieving a Better Life Experience (ABLE) account</a:t>
            </a:r>
          </a:p>
          <a:p>
            <a:pPr lvl="1"/>
            <a:r>
              <a:rPr lang="en-US" dirty="0"/>
              <a:t>Property Essential to Self-Support (PESS)</a:t>
            </a:r>
          </a:p>
        </p:txBody>
      </p:sp>
    </p:spTree>
    <p:extLst>
      <p:ext uri="{BB962C8B-B14F-4D97-AF65-F5344CB8AC3E}">
        <p14:creationId xmlns:p14="http://schemas.microsoft.com/office/powerpoint/2010/main" val="3299923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456A86-1E71-0579-A352-C7DF5A794B06}"/>
              </a:ext>
            </a:extLst>
          </p:cNvPr>
          <p:cNvSpPr>
            <a:spLocks noGrp="1"/>
          </p:cNvSpPr>
          <p:nvPr>
            <p:ph type="sldNum" sz="quarter" idx="12"/>
          </p:nvPr>
        </p:nvSpPr>
        <p:spPr/>
        <p:txBody>
          <a:bodyPr/>
          <a:lstStyle/>
          <a:p>
            <a:fld id="{3F16EA7B-2868-4129-8CCC-8431B61BD75B}" type="slidenum">
              <a:rPr lang="en-US" smtClean="0"/>
              <a:pPr/>
              <a:t>6</a:t>
            </a:fld>
            <a:endParaRPr lang="en-US" dirty="0"/>
          </a:p>
        </p:txBody>
      </p:sp>
      <p:sp>
        <p:nvSpPr>
          <p:cNvPr id="3" name="Title 2">
            <a:extLst>
              <a:ext uri="{FF2B5EF4-FFF2-40B4-BE49-F238E27FC236}">
                <a16:creationId xmlns:a16="http://schemas.microsoft.com/office/drawing/2014/main" id="{93DB5265-339B-A5FF-E09B-40C14B1DF0B3}"/>
              </a:ext>
            </a:extLst>
          </p:cNvPr>
          <p:cNvSpPr>
            <a:spLocks noGrp="1"/>
          </p:cNvSpPr>
          <p:nvPr>
            <p:ph type="title"/>
          </p:nvPr>
        </p:nvSpPr>
        <p:spPr/>
        <p:txBody>
          <a:bodyPr/>
          <a:lstStyle/>
          <a:p>
            <a:r>
              <a:rPr lang="en-US" dirty="0"/>
              <a:t>SSI Work Incentives for Self-Employment</a:t>
            </a:r>
          </a:p>
        </p:txBody>
      </p:sp>
      <p:sp>
        <p:nvSpPr>
          <p:cNvPr id="4" name="Subtitle 3">
            <a:extLst>
              <a:ext uri="{FF2B5EF4-FFF2-40B4-BE49-F238E27FC236}">
                <a16:creationId xmlns:a16="http://schemas.microsoft.com/office/drawing/2014/main" id="{540D5541-A956-7630-44CF-8B1C7385EFE3}"/>
              </a:ext>
            </a:extLst>
          </p:cNvPr>
          <p:cNvSpPr>
            <a:spLocks noGrp="1"/>
          </p:cNvSpPr>
          <p:nvPr>
            <p:ph type="subTitle" idx="1"/>
          </p:nvPr>
        </p:nvSpPr>
        <p:spPr/>
        <p:txBody>
          <a:bodyPr/>
          <a:lstStyle/>
          <a:p>
            <a:r>
              <a:rPr lang="en-US" dirty="0"/>
              <a:t>All the same exclusions and deductions apply</a:t>
            </a:r>
          </a:p>
        </p:txBody>
      </p:sp>
      <p:pic>
        <p:nvPicPr>
          <p:cNvPr id="8" name="Picture Placeholder 7">
            <a:extLst>
              <a:ext uri="{FF2B5EF4-FFF2-40B4-BE49-F238E27FC236}">
                <a16:creationId xmlns:a16="http://schemas.microsoft.com/office/drawing/2014/main" id="{72663BC3-8032-E179-72CB-05E94A9E4B1B}"/>
              </a:ext>
              <a:ext uri="{C183D7F6-B498-43B3-948B-1728B52AA6E4}">
                <adec:decorative xmlns:adec="http://schemas.microsoft.com/office/drawing/2017/decorative" val="1"/>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26" r="26"/>
          <a:stretch/>
        </p:blipFill>
        <p:spPr/>
      </p:pic>
    </p:spTree>
    <p:extLst>
      <p:ext uri="{BB962C8B-B14F-4D97-AF65-F5344CB8AC3E}">
        <p14:creationId xmlns:p14="http://schemas.microsoft.com/office/powerpoint/2010/main" val="3758474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9106988" y="6212657"/>
            <a:ext cx="2743200" cy="365125"/>
          </a:xfrm>
        </p:spPr>
        <p:txBody>
          <a:bodyPr/>
          <a:lstStyle/>
          <a:p>
            <a:fld id="{AECA84E8-8966-445B-8C3B-6E846FF49667}" type="slidenum">
              <a:rPr lang="en-US" altLang="en-US" smtClean="0"/>
              <a:pPr/>
              <a:t>7</a:t>
            </a:fld>
            <a:endParaRPr lang="en-US" altLang="en-US" dirty="0"/>
          </a:p>
        </p:txBody>
      </p:sp>
      <p:sp>
        <p:nvSpPr>
          <p:cNvPr id="5" name="Title 4"/>
          <p:cNvSpPr>
            <a:spLocks noGrp="1"/>
          </p:cNvSpPr>
          <p:nvPr>
            <p:ph type="title"/>
          </p:nvPr>
        </p:nvSpPr>
        <p:spPr>
          <a:xfrm>
            <a:off x="838200" y="365125"/>
            <a:ext cx="10515600" cy="1325563"/>
          </a:xfrm>
        </p:spPr>
        <p:txBody>
          <a:bodyPr>
            <a:normAutofit/>
          </a:bodyPr>
          <a:lstStyle/>
          <a:p>
            <a:r>
              <a:rPr lang="en-US" altLang="en-US" dirty="0"/>
              <a:t>The Impact of Self-Employment Income</a:t>
            </a:r>
            <a:endParaRPr lang="en-US" dirty="0"/>
          </a:p>
        </p:txBody>
      </p:sp>
      <p:sp>
        <p:nvSpPr>
          <p:cNvPr id="6" name="Content Placeholder 5"/>
          <p:cNvSpPr>
            <a:spLocks noGrp="1"/>
          </p:cNvSpPr>
          <p:nvPr>
            <p:ph idx="1"/>
          </p:nvPr>
        </p:nvSpPr>
        <p:spPr>
          <a:xfrm>
            <a:off x="838200" y="1825624"/>
            <a:ext cx="10515600" cy="4752157"/>
          </a:xfrm>
        </p:spPr>
        <p:txBody>
          <a:bodyPr/>
          <a:lstStyle/>
          <a:p>
            <a:r>
              <a:rPr lang="en-US" dirty="0"/>
              <a:t>SSI is </a:t>
            </a:r>
            <a:r>
              <a:rPr lang="en-US" altLang="ja-JP" dirty="0"/>
              <a:t>“needs-based.” SSA reduces the SSI payment amount if the person has other income, including Net Earnings from Self-Employment (NESE).</a:t>
            </a:r>
          </a:p>
          <a:p>
            <a:r>
              <a:rPr lang="en-US" dirty="0"/>
              <a:t>To calculate a person’s monthly SSI payment, use the SSI Calculation Worksheet for Self-Employment. You’ll include the monthly NESE in the first line of Step 2</a:t>
            </a:r>
            <a:r>
              <a:rPr lang="en-US" altLang="ja-JP" dirty="0"/>
              <a:t>.</a:t>
            </a:r>
          </a:p>
          <a:p>
            <a:r>
              <a:rPr lang="en-US" dirty="0"/>
              <a:t>To calculate total C</a:t>
            </a:r>
            <a:r>
              <a:rPr lang="en-US" altLang="ja-JP" dirty="0"/>
              <a:t>ountable Earned Income, s</a:t>
            </a:r>
            <a:r>
              <a:rPr lang="en-US" dirty="0"/>
              <a:t>ubtract deductions and exclusions from the first line of Step 2</a:t>
            </a:r>
            <a:r>
              <a:rPr lang="en-US" altLang="ja-JP" dirty="0"/>
              <a:t>.</a:t>
            </a:r>
          </a:p>
        </p:txBody>
      </p:sp>
    </p:spTree>
    <p:extLst>
      <p:ext uri="{BB962C8B-B14F-4D97-AF65-F5344CB8AC3E}">
        <p14:creationId xmlns:p14="http://schemas.microsoft.com/office/powerpoint/2010/main" val="1302681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9DAC46FF-40FF-8437-2ABB-7F8BEBF646F3}"/>
              </a:ext>
            </a:extLst>
          </p:cNvPr>
          <p:cNvSpPr>
            <a:spLocks noGrp="1"/>
          </p:cNvSpPr>
          <p:nvPr>
            <p:ph type="sldNum" sz="quarter" idx="12"/>
          </p:nvPr>
        </p:nvSpPr>
        <p:spPr>
          <a:xfrm>
            <a:off x="9106988" y="6212657"/>
            <a:ext cx="2743200" cy="365125"/>
          </a:xfrm>
        </p:spPr>
        <p:txBody>
          <a:bodyPr/>
          <a:lstStyle/>
          <a:p>
            <a:fld id="{AECA84E8-8966-445B-8C3B-6E846FF49667}" type="slidenum">
              <a:rPr lang="en-US" altLang="en-US" smtClean="0"/>
              <a:pPr/>
              <a:t>8</a:t>
            </a:fld>
            <a:endParaRPr lang="en-US" altLang="en-US" dirty="0"/>
          </a:p>
        </p:txBody>
      </p:sp>
      <p:sp>
        <p:nvSpPr>
          <p:cNvPr id="5" name="Title 4"/>
          <p:cNvSpPr>
            <a:spLocks noGrp="1"/>
          </p:cNvSpPr>
          <p:nvPr>
            <p:ph type="title"/>
          </p:nvPr>
        </p:nvSpPr>
        <p:spPr/>
        <p:txBody>
          <a:bodyPr>
            <a:normAutofit fontScale="90000"/>
          </a:bodyPr>
          <a:lstStyle/>
          <a:p>
            <a:r>
              <a:rPr lang="en-US" altLang="en-US" dirty="0">
                <a:solidFill>
                  <a:srgbClr val="024E68"/>
                </a:solidFill>
              </a:rPr>
              <a:t>SSI Calculation Worksheet for Self-Employment</a:t>
            </a:r>
            <a:endParaRPr lang="en-US" dirty="0">
              <a:solidFill>
                <a:srgbClr val="024E68"/>
              </a:solidFill>
              <a:highlight>
                <a:srgbClr val="00FF00"/>
              </a:highlight>
            </a:endParaRPr>
          </a:p>
        </p:txBody>
      </p:sp>
      <p:sp>
        <p:nvSpPr>
          <p:cNvPr id="26" name="Content Placeholder 25">
            <a:extLst>
              <a:ext uri="{FF2B5EF4-FFF2-40B4-BE49-F238E27FC236}">
                <a16:creationId xmlns:a16="http://schemas.microsoft.com/office/drawing/2014/main" id="{76B96F03-A11D-BA7A-AEE1-D9324E46BB18}"/>
              </a:ext>
            </a:extLst>
          </p:cNvPr>
          <p:cNvSpPr>
            <a:spLocks noGrp="1"/>
          </p:cNvSpPr>
          <p:nvPr>
            <p:ph type="body" sz="half" idx="2"/>
          </p:nvPr>
        </p:nvSpPr>
        <p:spPr/>
        <p:txBody>
          <a:bodyPr>
            <a:normAutofit fontScale="92500"/>
          </a:bodyPr>
          <a:lstStyle/>
          <a:p>
            <a:pPr marL="173736" indent="-173736" algn="l" rtl="0" eaLnBrk="1" latinLnBrk="0" hangingPunct="1">
              <a:spcBef>
                <a:spcPts val="750"/>
              </a:spcBef>
              <a:spcAft>
                <a:spcPts val="0"/>
              </a:spcAft>
              <a:buClrTx/>
              <a:buSzPct val="100000"/>
              <a:buFont typeface="Arial" panose="020B0604020202020204" pitchFamily="34" charset="0"/>
              <a:buChar char="•"/>
            </a:pPr>
            <a:r>
              <a:rPr lang="en-US" sz="2800" kern="1200" dirty="0">
                <a:solidFill>
                  <a:srgbClr val="000000"/>
                </a:solidFill>
                <a:effectLst/>
                <a:cs typeface="Arial" panose="020B0604020202020204" pitchFamily="34" charset="0"/>
              </a:rPr>
              <a:t>Use the SSI Calculation Worksheet for Self-Employment to estimate the monthly SSI payment.</a:t>
            </a:r>
            <a:endParaRPr lang="en-US" sz="2800" dirty="0">
              <a:effectLst/>
            </a:endParaRPr>
          </a:p>
          <a:p>
            <a:pPr marL="173736" indent="-173736" algn="l" rtl="0" eaLnBrk="1" latinLnBrk="0" hangingPunct="1">
              <a:spcBef>
                <a:spcPts val="750"/>
              </a:spcBef>
              <a:spcAft>
                <a:spcPts val="0"/>
              </a:spcAft>
            </a:pPr>
            <a:r>
              <a:rPr lang="en-US" sz="2800" kern="1200" dirty="0">
                <a:solidFill>
                  <a:srgbClr val="000000"/>
                </a:solidFill>
                <a:effectLst/>
                <a:cs typeface="Arial" panose="020B0604020202020204" pitchFamily="34" charset="0"/>
              </a:rPr>
              <a:t>An interactive web version is at </a:t>
            </a:r>
            <a:r>
              <a:rPr lang="en-US" sz="2800" kern="1200" dirty="0">
                <a:solidFill>
                  <a:srgbClr val="024E68"/>
                </a:solidFill>
                <a:effectLst/>
                <a:cs typeface="Arial" panose="020B0604020202020204" pitchFamily="34" charset="0"/>
                <a:hlinkClick r:id="rId3">
                  <a:extLst>
                    <a:ext uri="{A12FA001-AC4F-418D-AE19-62706E023703}">
                      <ahyp:hlinkClr xmlns:ahyp="http://schemas.microsoft.com/office/drawing/2018/hyperlinkcolor" val="tx"/>
                    </a:ext>
                  </a:extLst>
                </a:hlinkClick>
              </a:rPr>
              <a:t>ytionline.org/ssi-calculation-worksheet</a:t>
            </a:r>
            <a:r>
              <a:rPr lang="en-US" sz="2800" kern="1200" dirty="0">
                <a:solidFill>
                  <a:srgbClr val="024E68"/>
                </a:solidFill>
                <a:effectLst/>
                <a:cs typeface="Arial" panose="020B0604020202020204" pitchFamily="34" charset="0"/>
              </a:rPr>
              <a:t>—i</a:t>
            </a:r>
            <a:r>
              <a:rPr lang="en-US" sz="2800" dirty="0">
                <a:cs typeface="Arial" panose="020B0604020202020204" pitchFamily="34" charset="0"/>
              </a:rPr>
              <a:t>n Step 2 and 5 of the web version, include the NESE in gross earned income.</a:t>
            </a:r>
            <a:endParaRPr lang="en-US" sz="2800" kern="1200" dirty="0">
              <a:effectLst/>
              <a:cs typeface="Arial" panose="020B0604020202020204" pitchFamily="34" charset="0"/>
            </a:endParaRPr>
          </a:p>
        </p:txBody>
      </p:sp>
      <p:pic>
        <p:nvPicPr>
          <p:cNvPr id="12" name="Picture Placeholder 11" descr="A screenshot of the SSI Calculation Worksheet.">
            <a:extLst>
              <a:ext uri="{FF2B5EF4-FFF2-40B4-BE49-F238E27FC236}">
                <a16:creationId xmlns:a16="http://schemas.microsoft.com/office/drawing/2014/main" id="{1CD27B7D-8921-4961-5418-345EE0251A12}"/>
              </a:ext>
            </a:extLst>
          </p:cNvPr>
          <p:cNvPicPr>
            <a:picLocks noGrp="1" noChangeAspect="1"/>
          </p:cNvPicPr>
          <p:nvPr>
            <p:ph type="pic" idx="1"/>
          </p:nvPr>
        </p:nvPicPr>
        <p:blipFill>
          <a:blip r:embed="rId4">
            <a:extLst>
              <a:ext uri="{28A0092B-C50C-407E-A947-70E740481C1C}">
                <a14:useLocalDpi xmlns:a14="http://schemas.microsoft.com/office/drawing/2010/main" val="0"/>
              </a:ext>
            </a:extLst>
          </a:blip>
          <a:srcRect l="920" r="920"/>
          <a:stretch>
            <a:fillRect/>
          </a:stretch>
        </p:blipFill>
        <p:spPr/>
      </p:pic>
    </p:spTree>
    <p:extLst>
      <p:ext uri="{BB962C8B-B14F-4D97-AF65-F5344CB8AC3E}">
        <p14:creationId xmlns:p14="http://schemas.microsoft.com/office/powerpoint/2010/main" val="3000271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91FCD9-506A-2F11-6FE6-950085210996}"/>
              </a:ext>
            </a:extLst>
          </p:cNvPr>
          <p:cNvSpPr>
            <a:spLocks noGrp="1"/>
          </p:cNvSpPr>
          <p:nvPr>
            <p:ph type="sldNum" sz="quarter" idx="12"/>
          </p:nvPr>
        </p:nvSpPr>
        <p:spPr/>
        <p:txBody>
          <a:bodyPr/>
          <a:lstStyle/>
          <a:p>
            <a:fld id="{3F16EA7B-2868-4129-8CCC-8431B61BD75B}" type="slidenum">
              <a:rPr lang="en-US" smtClean="0"/>
              <a:pPr/>
              <a:t>9</a:t>
            </a:fld>
            <a:endParaRPr lang="en-US" dirty="0"/>
          </a:p>
        </p:txBody>
      </p:sp>
      <p:sp>
        <p:nvSpPr>
          <p:cNvPr id="3" name="Title 2">
            <a:extLst>
              <a:ext uri="{FF2B5EF4-FFF2-40B4-BE49-F238E27FC236}">
                <a16:creationId xmlns:a16="http://schemas.microsoft.com/office/drawing/2014/main" id="{3251F3F6-936C-7F4D-E74A-F88E1B224180}"/>
              </a:ext>
            </a:extLst>
          </p:cNvPr>
          <p:cNvSpPr>
            <a:spLocks noGrp="1"/>
          </p:cNvSpPr>
          <p:nvPr>
            <p:ph type="title"/>
          </p:nvPr>
        </p:nvSpPr>
        <p:spPr/>
        <p:txBody>
          <a:bodyPr>
            <a:normAutofit/>
          </a:bodyPr>
          <a:lstStyle/>
          <a:p>
            <a:r>
              <a:rPr lang="en-US" dirty="0"/>
              <a:t>SSI Work Incentives to Deduct from NESE</a:t>
            </a:r>
          </a:p>
        </p:txBody>
      </p:sp>
      <p:sp>
        <p:nvSpPr>
          <p:cNvPr id="5" name="Content Placeholder 4">
            <a:extLst>
              <a:ext uri="{FF2B5EF4-FFF2-40B4-BE49-F238E27FC236}">
                <a16:creationId xmlns:a16="http://schemas.microsoft.com/office/drawing/2014/main" id="{8208DC1E-07B3-4414-F8FF-40022572826D}"/>
              </a:ext>
            </a:extLst>
          </p:cNvPr>
          <p:cNvSpPr>
            <a:spLocks noGrp="1"/>
          </p:cNvSpPr>
          <p:nvPr>
            <p:ph idx="1"/>
          </p:nvPr>
        </p:nvSpPr>
        <p:spPr/>
        <p:txBody>
          <a:bodyPr/>
          <a:lstStyle/>
          <a:p>
            <a:r>
              <a:rPr lang="en-US" dirty="0"/>
              <a:t>Student Earned Income Exclusion (SEIE) for individuals under age 22 who regularly attend school</a:t>
            </a:r>
          </a:p>
          <a:p>
            <a:r>
              <a:rPr lang="en-US" dirty="0"/>
              <a:t>General Income Exclusion if not applied to unearned income</a:t>
            </a:r>
          </a:p>
          <a:p>
            <a:r>
              <a:rPr lang="en-US" dirty="0"/>
              <a:t>Earned Income Exclusion of $65</a:t>
            </a:r>
          </a:p>
          <a:p>
            <a:r>
              <a:rPr lang="en-US" dirty="0"/>
              <a:t>Impairment-Related Work Expenses (IRWEs)</a:t>
            </a:r>
          </a:p>
          <a:p>
            <a:r>
              <a:rPr lang="en-US" dirty="0"/>
              <a:t>Earned Income Exclusion of one-half the remainder after the above-listed deductions</a:t>
            </a:r>
          </a:p>
          <a:p>
            <a:r>
              <a:rPr lang="en-US" dirty="0"/>
              <a:t>Blind Work Expenses (BWEs) for blind individuals on SSI only</a:t>
            </a:r>
          </a:p>
          <a:p>
            <a:r>
              <a:rPr lang="en-US" dirty="0"/>
              <a:t>Plan to Achieve Self-Support (PASS) deduction</a:t>
            </a:r>
          </a:p>
        </p:txBody>
      </p:sp>
    </p:spTree>
    <p:extLst>
      <p:ext uri="{BB962C8B-B14F-4D97-AF65-F5344CB8AC3E}">
        <p14:creationId xmlns:p14="http://schemas.microsoft.com/office/powerpoint/2010/main" val="128580789"/>
      </p:ext>
    </p:extLst>
  </p:cSld>
  <p:clrMapOvr>
    <a:masterClrMapping/>
  </p:clrMapOvr>
</p:sld>
</file>

<file path=ppt/theme/theme1.xml><?xml version="1.0" encoding="utf-8"?>
<a:theme xmlns:a="http://schemas.openxmlformats.org/drawingml/2006/main" name="1_Master">
  <a:themeElements>
    <a:clrScheme name="Custom 13">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A4001E"/>
      </a:hlink>
      <a:folHlink>
        <a:srgbClr val="A4001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Master">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24E68"/>
      </a:hlink>
      <a:folHlink>
        <a:srgbClr val="024E6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CCEF9A1D919764194C648CB9F090F73" ma:contentTypeVersion="16" ma:contentTypeDescription="Create a new document." ma:contentTypeScope="" ma:versionID="846715eed1d4d1b6085c42c5d8f0818f">
  <xsd:schema xmlns:xsd="http://www.w3.org/2001/XMLSchema" xmlns:xs="http://www.w3.org/2001/XMLSchema" xmlns:p="http://schemas.microsoft.com/office/2006/metadata/properties" xmlns:ns2="719d9ac3-58c5-4e5e-ac44-8f8855881b07" xmlns:ns3="850e4e22-898a-4cdf-867c-1e969965bda5" targetNamespace="http://schemas.microsoft.com/office/2006/metadata/properties" ma:root="true" ma:fieldsID="f02535a0ccb27fc58e5d01a227ee1c89" ns2:_="" ns3:_="">
    <xsd:import namespace="719d9ac3-58c5-4e5e-ac44-8f8855881b07"/>
    <xsd:import namespace="850e4e22-898a-4cdf-867c-1e969965bda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9d9ac3-58c5-4e5e-ac44-8f8855881b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59ba972-e7e9-4f28-b997-864bd290e72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50e4e22-898a-4cdf-867c-1e969965bd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eeb8044-5c62-4f51-b0ab-dab2b9f28ead}" ma:internalName="TaxCatchAll" ma:showField="CatchAllData" ma:web="850e4e22-898a-4cdf-867c-1e969965bda5">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19d9ac3-58c5-4e5e-ac44-8f8855881b07">
      <Terms xmlns="http://schemas.microsoft.com/office/infopath/2007/PartnerControls"/>
    </lcf76f155ced4ddcb4097134ff3c332f>
    <TaxCatchAll xmlns="850e4e22-898a-4cdf-867c-1e969965bda5" xsi:nil="true"/>
  </documentManagement>
</p:properties>
</file>

<file path=customXml/itemProps1.xml><?xml version="1.0" encoding="utf-8"?>
<ds:datastoreItem xmlns:ds="http://schemas.openxmlformats.org/officeDocument/2006/customXml" ds:itemID="{B0EADE8C-1615-44F0-8154-63E3363EB5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9d9ac3-58c5-4e5e-ac44-8f8855881b07"/>
    <ds:schemaRef ds:uri="850e4e22-898a-4cdf-867c-1e969965bd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51761E0-5950-41DA-B63A-53FBD3692F8A}">
  <ds:schemaRefs>
    <ds:schemaRef ds:uri="http://schemas.microsoft.com/sharepoint/v3/contenttype/forms"/>
  </ds:schemaRefs>
</ds:datastoreItem>
</file>

<file path=customXml/itemProps3.xml><?xml version="1.0" encoding="utf-8"?>
<ds:datastoreItem xmlns:ds="http://schemas.openxmlformats.org/officeDocument/2006/customXml" ds:itemID="{D066D478-6562-4C06-A5DB-0D4B14322227}">
  <ds:schemaRefs>
    <ds:schemaRef ds:uri="850e4e22-898a-4cdf-867c-1e969965bda5"/>
    <ds:schemaRef ds:uri="http://schemas.openxmlformats.org/package/2006/metadata/core-properties"/>
    <ds:schemaRef ds:uri="http://purl.org/dc/elements/1.1/"/>
    <ds:schemaRef ds:uri="http://purl.org/dc/dcmitype/"/>
    <ds:schemaRef ds:uri="http://schemas.microsoft.com/office/infopath/2007/PartnerControls"/>
    <ds:schemaRef ds:uri="http://schemas.microsoft.com/office/2006/documentManagement/types"/>
    <ds:schemaRef ds:uri="http://purl.org/dc/terms/"/>
    <ds:schemaRef ds:uri="719d9ac3-58c5-4e5e-ac44-8f8855881b07"/>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YTI-PowerPoint</Template>
  <TotalTime>11377</TotalTime>
  <Words>2702</Words>
  <Application>Microsoft Office PowerPoint</Application>
  <PresentationFormat>Widescreen</PresentationFormat>
  <Paragraphs>231</Paragraphs>
  <Slides>35</Slides>
  <Notes>11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35</vt:i4>
      </vt:variant>
    </vt:vector>
  </HeadingPairs>
  <TitlesOfParts>
    <vt:vector size="43" baseType="lpstr">
      <vt:lpstr>ＭＳ Ｐゴシック</vt:lpstr>
      <vt:lpstr>Arial</vt:lpstr>
      <vt:lpstr>Calibri</vt:lpstr>
      <vt:lpstr>Frutiger 87ExtraBlackCn</vt:lpstr>
      <vt:lpstr>Times</vt:lpstr>
      <vt:lpstr>Times New Roman</vt:lpstr>
      <vt:lpstr>1_Master</vt:lpstr>
      <vt:lpstr>2_Master</vt:lpstr>
      <vt:lpstr>Self-Employment Rules for SSI</vt:lpstr>
      <vt:lpstr>Information Screen</vt:lpstr>
      <vt:lpstr>The WISC Team</vt:lpstr>
      <vt:lpstr>Thank You</vt:lpstr>
      <vt:lpstr>Today’s Presentation</vt:lpstr>
      <vt:lpstr>SSI Work Incentives for Self-Employment</vt:lpstr>
      <vt:lpstr>The Impact of Self-Employment Income</vt:lpstr>
      <vt:lpstr>SSI Calculation Worksheet for Self-Employment</vt:lpstr>
      <vt:lpstr>SSI Work Incentives to Deduct from NESE</vt:lpstr>
      <vt:lpstr>Using PASS to Support Self-Employment</vt:lpstr>
      <vt:lpstr>About Plan to Achieve Self-Support (PASS)</vt:lpstr>
      <vt:lpstr>How to Apply for PASS</vt:lpstr>
      <vt:lpstr>Business Plan Resources</vt:lpstr>
      <vt:lpstr>Separate Bank Account for PASS Funds</vt:lpstr>
      <vt:lpstr>PASS Example: Jaden</vt:lpstr>
      <vt:lpstr>PASS Online</vt:lpstr>
      <vt:lpstr>Resources for Self-Employment</vt:lpstr>
      <vt:lpstr>SSI Resource Limit</vt:lpstr>
      <vt:lpstr>SSI Resource Limit: A Self-Employment Problem</vt:lpstr>
      <vt:lpstr>SSI Resource Limit: Self-Employment Solutions</vt:lpstr>
      <vt:lpstr>Achieving a Better Life Experience (ABLE) account</vt:lpstr>
      <vt:lpstr>Achieving a Better Life Experience (ABLE) Account Overview</vt:lpstr>
      <vt:lpstr>More about ABLE Accounts</vt:lpstr>
      <vt:lpstr>Contributions to an ABLE Account</vt:lpstr>
      <vt:lpstr>What Is a Qualified Disability Expense?</vt:lpstr>
      <vt:lpstr>SSI Exclusions for ABLE Account Contributions and Earnings</vt:lpstr>
      <vt:lpstr>ABLE Account Balances and SSI</vt:lpstr>
      <vt:lpstr>ABLE Accounts and Self-Employment</vt:lpstr>
      <vt:lpstr>Property Essential to Self-Support (PESS)</vt:lpstr>
      <vt:lpstr>About Property Essential to Self-Support (PESS)</vt:lpstr>
      <vt:lpstr>Why PESS Matters</vt:lpstr>
      <vt:lpstr>Resources Example: Tracy</vt:lpstr>
      <vt:lpstr>Summary</vt:lpstr>
      <vt:lpstr>Contact Us</vt:lpstr>
      <vt:lpstr>Closing Slide</vt:lpstr>
    </vt:vector>
  </TitlesOfParts>
  <Manager/>
  <Company>Cornell University, ILR School</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Self-Employment: Session 3  </dc:title>
  <dc:subject>Self-Employment Rules for SSI</dc:subject>
  <dc:creator>Work Incentive Support Center at the Yang-Tan Institute</dc:creator>
  <cp:keywords>Cornell, Yang-Tan, YTI, WISC, ABLE, account, achieving, better, employment, essential, experience, incentive, income, NESE, PASS, PESS, plan, property, self, SSA, SSDI, SSI, support, work</cp:keywords>
  <dc:description/>
  <cp:lastModifiedBy>Laura Thrasher</cp:lastModifiedBy>
  <cp:revision>217</cp:revision>
  <dcterms:created xsi:type="dcterms:W3CDTF">2020-01-17T16:25:11Z</dcterms:created>
  <dcterms:modified xsi:type="dcterms:W3CDTF">2026-05-29T13:17:11Z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0x0101009CCEF9A1D919764194C648CB9F090F73</vt:lpwstr>
  </property>
  <property fmtid="{D5CDD505-2E9C-101B-9397-08002B2CF9AE}" pid="3" name="MediaServiceImageTags">
    <vt:lpwstr/>
  </property>
</Properties>
</file>