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49" r:id="rId4"/>
  </p:sldMasterIdLst>
  <p:notesMasterIdLst>
    <p:notesMasterId r:id="rId48"/>
  </p:notesMasterIdLst>
  <p:handoutMasterIdLst>
    <p:handoutMasterId r:id="rId49"/>
  </p:handoutMasterIdLst>
  <p:sldIdLst>
    <p:sldId id="388" r:id="rId5"/>
    <p:sldId id="389" r:id="rId6"/>
    <p:sldId id="387" r:id="rId7"/>
    <p:sldId id="292" r:id="rId8"/>
    <p:sldId id="446" r:id="rId9"/>
    <p:sldId id="300" r:id="rId10"/>
    <p:sldId id="377" r:id="rId11"/>
    <p:sldId id="413" r:id="rId12"/>
    <p:sldId id="414" r:id="rId13"/>
    <p:sldId id="415" r:id="rId14"/>
    <p:sldId id="418" r:id="rId15"/>
    <p:sldId id="417" r:id="rId16"/>
    <p:sldId id="427" r:id="rId17"/>
    <p:sldId id="429" r:id="rId18"/>
    <p:sldId id="443" r:id="rId19"/>
    <p:sldId id="444" r:id="rId20"/>
    <p:sldId id="445" r:id="rId21"/>
    <p:sldId id="381" r:id="rId22"/>
    <p:sldId id="438" r:id="rId23"/>
    <p:sldId id="439" r:id="rId24"/>
    <p:sldId id="451" r:id="rId25"/>
    <p:sldId id="452" r:id="rId26"/>
    <p:sldId id="442" r:id="rId27"/>
    <p:sldId id="430" r:id="rId28"/>
    <p:sldId id="432" r:id="rId29"/>
    <p:sldId id="436" r:id="rId30"/>
    <p:sldId id="437" r:id="rId31"/>
    <p:sldId id="447" r:id="rId32"/>
    <p:sldId id="448" r:id="rId33"/>
    <p:sldId id="449" r:id="rId34"/>
    <p:sldId id="450" r:id="rId35"/>
    <p:sldId id="433" r:id="rId36"/>
    <p:sldId id="434" r:id="rId37"/>
    <p:sldId id="435" r:id="rId38"/>
    <p:sldId id="410" r:id="rId39"/>
    <p:sldId id="416" r:id="rId40"/>
    <p:sldId id="419" r:id="rId41"/>
    <p:sldId id="378" r:id="rId42"/>
    <p:sldId id="421" r:id="rId43"/>
    <p:sldId id="422" r:id="rId44"/>
    <p:sldId id="425" r:id="rId45"/>
    <p:sldId id="407" r:id="rId46"/>
    <p:sldId id="408" r:id="rId47"/>
  </p:sldIdLst>
  <p:sldSz cx="12192000" cy="6858000"/>
  <p:notesSz cx="6934200" cy="9220200"/>
  <p:defaultTextStyle>
    <a:defPPr>
      <a:defRPr lang="en-US"/>
    </a:defPPr>
    <a:lvl1pPr algn="l" rtl="0" eaLnBrk="0" fontAlgn="base" hangingPunct="0">
      <a:spcBef>
        <a:spcPct val="0"/>
      </a:spcBef>
      <a:spcAft>
        <a:spcPct val="0"/>
      </a:spcAft>
      <a:defRPr sz="2400" kern="1200">
        <a:solidFill>
          <a:schemeClr val="tx1"/>
        </a:solidFill>
        <a:latin typeface="Frutiger 87ExtraBlackCn" pitchFamily="34" charset="0"/>
        <a:ea typeface="+mn-ea"/>
        <a:cs typeface="+mn-cs"/>
      </a:defRPr>
    </a:lvl1pPr>
    <a:lvl2pPr marL="4572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2pPr>
    <a:lvl3pPr marL="9144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Frutiger 87ExtraBlackCn" pitchFamily="34" charset="0"/>
        <a:ea typeface="+mn-ea"/>
        <a:cs typeface="+mn-cs"/>
      </a:defRPr>
    </a:lvl5pPr>
    <a:lvl6pPr marL="2286000" algn="l" defTabSz="914400" rtl="0" eaLnBrk="1" latinLnBrk="0" hangingPunct="1">
      <a:defRPr sz="2400" kern="1200">
        <a:solidFill>
          <a:schemeClr val="tx1"/>
        </a:solidFill>
        <a:latin typeface="Frutiger 87ExtraBlackCn" pitchFamily="34" charset="0"/>
        <a:ea typeface="+mn-ea"/>
        <a:cs typeface="+mn-cs"/>
      </a:defRPr>
    </a:lvl6pPr>
    <a:lvl7pPr marL="2743200" algn="l" defTabSz="914400" rtl="0" eaLnBrk="1" latinLnBrk="0" hangingPunct="1">
      <a:defRPr sz="2400" kern="1200">
        <a:solidFill>
          <a:schemeClr val="tx1"/>
        </a:solidFill>
        <a:latin typeface="Frutiger 87ExtraBlackCn" pitchFamily="34" charset="0"/>
        <a:ea typeface="+mn-ea"/>
        <a:cs typeface="+mn-cs"/>
      </a:defRPr>
    </a:lvl7pPr>
    <a:lvl8pPr marL="3200400" algn="l" defTabSz="914400" rtl="0" eaLnBrk="1" latinLnBrk="0" hangingPunct="1">
      <a:defRPr sz="2400" kern="1200">
        <a:solidFill>
          <a:schemeClr val="tx1"/>
        </a:solidFill>
        <a:latin typeface="Frutiger 87ExtraBlackCn" pitchFamily="34" charset="0"/>
        <a:ea typeface="+mn-ea"/>
        <a:cs typeface="+mn-cs"/>
      </a:defRPr>
    </a:lvl8pPr>
    <a:lvl9pPr marL="3657600" algn="l" defTabSz="914400" rtl="0" eaLnBrk="1" latinLnBrk="0" hangingPunct="1">
      <a:defRPr sz="2400" kern="1200">
        <a:solidFill>
          <a:schemeClr val="tx1"/>
        </a:solidFill>
        <a:latin typeface="Frutiger 87ExtraBlackCn"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04">
          <p15:clr>
            <a:srgbClr val="A4A3A4"/>
          </p15:clr>
        </p15:guide>
        <p15:guide id="2" pos="2184">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28DA1B-45DF-866D-2D0F-E4E13EF23102}" name="Heather Cobb" initials="HMC" userId="Heather Cobb" providerId="None"/>
  <p188:author id="{44705870-A343-330C-9406-D3F0B029D271}" name="Raymond Adam Cebula, III" initials="RC" userId="S::rac79@cornell.edu::a0e327c7-dba2-47d4-8e88-33ac5c7292f7" providerId="AD"/>
  <p188:author id="{53F9B698-EDC4-A0E0-4309-472EE14C8626}" name="Aleyda Toruno" initials="AT" userId="S::at948@cornell.edu::92e473c3-4820-4d79-8175-ba8ff4ae03db" providerId="AD"/>
  <p188:author id="{62BC42C9-84B7-1F91-F869-CF5AC3AC1E3F}" name="Tonya Engst" initials="TE" userId="3930468250_tp_box_2" providerId="Windows Live"/>
  <p188:author id="{CDB74FE1-8F7F-D3C7-A42B-F3F1899566AB}" name="Tonya Engst" initials="TE" userId="7e6a1b69de0ca461" providerId="Windows Live"/>
  <p188:author id="{42FC60E3-E287-25DC-55B4-A740EAE869E2}" name="Tonya Engst" initials="TE" userId="S::tbe3@cornell.edu::2e2e9051-7f8d-4d65-9035-d7594ee2a909" providerId="AD"/>
  <p188:author id="{67E0E9EA-F6A5-AA16-55CE-73E07398D153}" name="Debora Wagner" initials="DW" userId="S::dw529@cornell.edu::9198a4b6-aae0-4fcb-bcc5-f1ad77969fa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dwin Juan Lopez" initials="EJL" lastIdx="7" clrIdx="0">
    <p:extLst>
      <p:ext uri="{19B8F6BF-5375-455C-9EA6-DF929625EA0E}">
        <p15:presenceInfo xmlns:p15="http://schemas.microsoft.com/office/powerpoint/2012/main" userId="S::ejl44@cornell.edu::e99a1621-0c6f-4955-b790-6d32ba601a3c" providerId="AD"/>
      </p:ext>
    </p:extLst>
  </p:cmAuthor>
  <p:cmAuthor id="2" name="Tonya J Engst" initials="TJE" lastIdx="7" clrIdx="1">
    <p:extLst>
      <p:ext uri="{19B8F6BF-5375-455C-9EA6-DF929625EA0E}">
        <p15:presenceInfo xmlns:p15="http://schemas.microsoft.com/office/powerpoint/2012/main" userId="S::tbe3@cornell.edu::2e2e9051-7f8d-4d65-9035-d7594ee2a909" providerId="AD"/>
      </p:ext>
    </p:extLst>
  </p:cmAuthor>
  <p:cmAuthor id="3" name="Debora Wagner" initials="DW" lastIdx="6" clrIdx="2">
    <p:extLst>
      <p:ext uri="{19B8F6BF-5375-455C-9EA6-DF929625EA0E}">
        <p15:presenceInfo xmlns:p15="http://schemas.microsoft.com/office/powerpoint/2012/main" userId="S-1-5-21-1275210071-879983540-725345543-1623093" providerId="AD"/>
      </p:ext>
    </p:extLst>
  </p:cmAuthor>
  <p:cmAuthor id="4" name="Tonya Engst" initials="TE" lastIdx="8" clrIdx="3">
    <p:extLst>
      <p:ext uri="{19B8F6BF-5375-455C-9EA6-DF929625EA0E}">
        <p15:presenceInfo xmlns:p15="http://schemas.microsoft.com/office/powerpoint/2012/main" userId="7e6a1b69de0ca46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849A"/>
    <a:srgbClr val="0B748C"/>
    <a:srgbClr val="0082A8"/>
    <a:srgbClr val="0A6D86"/>
    <a:srgbClr val="024E68"/>
    <a:srgbClr val="004159"/>
    <a:srgbClr val="01455D"/>
    <a:srgbClr val="002C3B"/>
    <a:srgbClr val="BFDBE2"/>
    <a:srgbClr val="0F4C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834" autoAdjust="0"/>
    <p:restoredTop sz="96122" autoAdjust="0"/>
  </p:normalViewPr>
  <p:slideViewPr>
    <p:cSldViewPr>
      <p:cViewPr varScale="1">
        <p:scale>
          <a:sx n="53" d="100"/>
          <a:sy n="53" d="100"/>
        </p:scale>
        <p:origin x="53" y="821"/>
      </p:cViewPr>
      <p:guideLst>
        <p:guide orient="horz" pos="2160"/>
        <p:guide pos="3840"/>
      </p:guideLst>
    </p:cSldViewPr>
  </p:slideViewPr>
  <p:outlineViewPr>
    <p:cViewPr>
      <p:scale>
        <a:sx n="75" d="100"/>
        <a:sy n="75"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1500" y="-120"/>
      </p:cViewPr>
      <p:guideLst>
        <p:guide orient="horz" pos="2904"/>
        <p:guide pos="218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Thrasher" userId="36e6bfd7-a575-4828-b120-98c2e0df01b6" providerId="ADAL" clId="{F69B6CF7-B38F-423A-A9AF-39F8179A5FFA}"/>
    <pc:docChg chg="mod">
      <pc:chgData name="Laura Thrasher" userId="36e6bfd7-a575-4828-b120-98c2e0df01b6" providerId="ADAL" clId="{F69B6CF7-B38F-423A-A9AF-39F8179A5FFA}" dt="2026-05-29T13:15:14.949"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defRPr>
            </a:lvl1pPr>
          </a:lstStyle>
          <a:p>
            <a:pPr>
              <a:defRPr/>
            </a:pPr>
            <a:endParaRPr lang="en-US" altLang="en-US"/>
          </a:p>
        </p:txBody>
      </p:sp>
      <p:sp>
        <p:nvSpPr>
          <p:cNvPr id="11267"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en-US" altLang="en-US"/>
          </a:p>
        </p:txBody>
      </p:sp>
      <p:sp>
        <p:nvSpPr>
          <p:cNvPr id="11268"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defRPr>
            </a:lvl1pPr>
          </a:lstStyle>
          <a:p>
            <a:pPr>
              <a:defRPr/>
            </a:pPr>
            <a:endParaRPr lang="en-US" altLang="en-US"/>
          </a:p>
        </p:txBody>
      </p:sp>
      <p:sp>
        <p:nvSpPr>
          <p:cNvPr id="11269"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anose="02020603050405020304" pitchFamily="18" charset="0"/>
              </a:defRPr>
            </a:lvl1pPr>
          </a:lstStyle>
          <a:p>
            <a:pPr>
              <a:defRPr/>
            </a:pPr>
            <a:fld id="{3026C09C-37F2-40CE-B533-3A85335851B0}" type="slidenum">
              <a:rPr lang="en-US" altLang="en-US"/>
              <a:pPr>
                <a:defRPr/>
              </a:pPr>
              <a:t>‹#›</a:t>
            </a:fld>
            <a:endParaRPr lang="en-US" altLang="en-US"/>
          </a:p>
        </p:txBody>
      </p:sp>
    </p:spTree>
    <p:extLst>
      <p:ext uri="{BB962C8B-B14F-4D97-AF65-F5344CB8AC3E}">
        <p14:creationId xmlns:p14="http://schemas.microsoft.com/office/powerpoint/2010/main" val="3858491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pitchFamily="18" charset="0"/>
              </a:defRPr>
            </a:lvl1pPr>
          </a:lstStyle>
          <a:p>
            <a:pPr>
              <a:defRPr/>
            </a:pPr>
            <a:endParaRPr lang="en-US" altLang="en-US"/>
          </a:p>
        </p:txBody>
      </p:sp>
      <p:sp>
        <p:nvSpPr>
          <p:cNvPr id="9219" name="Rectangle 3"/>
          <p:cNvSpPr>
            <a:spLocks noGrp="1" noChangeArrowheads="1"/>
          </p:cNvSpPr>
          <p:nvPr>
            <p:ph type="dt" idx="1"/>
          </p:nvPr>
        </p:nvSpPr>
        <p:spPr bwMode="auto">
          <a:xfrm>
            <a:off x="3927475" y="0"/>
            <a:ext cx="3005138"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pitchFamily="18" charset="0"/>
              </a:defRPr>
            </a:lvl1pPr>
          </a:lstStyle>
          <a:p>
            <a:pPr>
              <a:defRPr/>
            </a:pPr>
            <a:endParaRPr lang="en-US" altLang="en-US"/>
          </a:p>
        </p:txBody>
      </p:sp>
      <p:sp>
        <p:nvSpPr>
          <p:cNvPr id="4100" name="Rectangle 4"/>
          <p:cNvSpPr>
            <a:spLocks noGrp="1" noRot="1" noChangeAspect="1" noChangeArrowheads="1" noTextEdit="1"/>
          </p:cNvSpPr>
          <p:nvPr>
            <p:ph type="sldImg" idx="2"/>
          </p:nvPr>
        </p:nvSpPr>
        <p:spPr bwMode="auto">
          <a:xfrm>
            <a:off x="393700" y="692150"/>
            <a:ext cx="6146800" cy="3457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693738" y="4379913"/>
            <a:ext cx="5546725" cy="41481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0"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pitchFamily="18" charset="0"/>
              </a:defRPr>
            </a:lvl1pPr>
          </a:lstStyle>
          <a:p>
            <a:pPr>
              <a:defRPr/>
            </a:pPr>
            <a:endParaRPr lang="en-US" altLang="en-US"/>
          </a:p>
        </p:txBody>
      </p:sp>
      <p:sp>
        <p:nvSpPr>
          <p:cNvPr id="9223" name="Rectangle 7"/>
          <p:cNvSpPr>
            <a:spLocks noGrp="1" noChangeArrowheads="1"/>
          </p:cNvSpPr>
          <p:nvPr>
            <p:ph type="sldNum" sz="quarter" idx="5"/>
          </p:nvPr>
        </p:nvSpPr>
        <p:spPr bwMode="auto">
          <a:xfrm>
            <a:off x="3927475" y="8758238"/>
            <a:ext cx="3005138" cy="4603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panose="02020603050405020304" pitchFamily="18" charset="0"/>
              </a:defRPr>
            </a:lvl1pPr>
          </a:lstStyle>
          <a:p>
            <a:pPr>
              <a:defRPr/>
            </a:pPr>
            <a:fld id="{C6FE8E4E-F99B-4856-ABBA-70EDBC15061C}" type="slidenum">
              <a:rPr lang="en-US" altLang="en-US"/>
              <a:pPr>
                <a:defRPr/>
              </a:pPr>
              <a:t>‹#›</a:t>
            </a:fld>
            <a:endParaRPr lang="en-US" altLang="en-US"/>
          </a:p>
        </p:txBody>
      </p:sp>
    </p:spTree>
    <p:extLst>
      <p:ext uri="{BB962C8B-B14F-4D97-AF65-F5344CB8AC3E}">
        <p14:creationId xmlns:p14="http://schemas.microsoft.com/office/powerpoint/2010/main" val="8207870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1</a:t>
            </a:fld>
            <a:endParaRPr lang="en-US" altLang="en-US"/>
          </a:p>
        </p:txBody>
      </p:sp>
    </p:spTree>
    <p:extLst>
      <p:ext uri="{BB962C8B-B14F-4D97-AF65-F5344CB8AC3E}">
        <p14:creationId xmlns:p14="http://schemas.microsoft.com/office/powerpoint/2010/main" val="39599400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16</a:t>
            </a:fld>
            <a:endParaRPr lang="en-US" altLang="en-US"/>
          </a:p>
        </p:txBody>
      </p:sp>
    </p:spTree>
    <p:extLst>
      <p:ext uri="{BB962C8B-B14F-4D97-AF65-F5344CB8AC3E}">
        <p14:creationId xmlns:p14="http://schemas.microsoft.com/office/powerpoint/2010/main" val="2442495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17</a:t>
            </a:fld>
            <a:endParaRPr lang="en-US" altLang="en-US"/>
          </a:p>
        </p:txBody>
      </p:sp>
    </p:spTree>
    <p:extLst>
      <p:ext uri="{BB962C8B-B14F-4D97-AF65-F5344CB8AC3E}">
        <p14:creationId xmlns:p14="http://schemas.microsoft.com/office/powerpoint/2010/main" val="928995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23</a:t>
            </a:fld>
            <a:endParaRPr lang="en-US" altLang="en-US"/>
          </a:p>
        </p:txBody>
      </p:sp>
    </p:spTree>
    <p:extLst>
      <p:ext uri="{BB962C8B-B14F-4D97-AF65-F5344CB8AC3E}">
        <p14:creationId xmlns:p14="http://schemas.microsoft.com/office/powerpoint/2010/main" val="2647368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26</a:t>
            </a:fld>
            <a:endParaRPr lang="en-US" altLang="en-US"/>
          </a:p>
        </p:txBody>
      </p:sp>
    </p:spTree>
    <p:extLst>
      <p:ext uri="{BB962C8B-B14F-4D97-AF65-F5344CB8AC3E}">
        <p14:creationId xmlns:p14="http://schemas.microsoft.com/office/powerpoint/2010/main" val="1635918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27</a:t>
            </a:fld>
            <a:endParaRPr lang="en-US" altLang="en-US"/>
          </a:p>
        </p:txBody>
      </p:sp>
    </p:spTree>
    <p:extLst>
      <p:ext uri="{BB962C8B-B14F-4D97-AF65-F5344CB8AC3E}">
        <p14:creationId xmlns:p14="http://schemas.microsoft.com/office/powerpoint/2010/main" val="2416362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30</a:t>
            </a:fld>
            <a:endParaRPr lang="en-US" altLang="en-US"/>
          </a:p>
        </p:txBody>
      </p:sp>
    </p:spTree>
    <p:extLst>
      <p:ext uri="{BB962C8B-B14F-4D97-AF65-F5344CB8AC3E}">
        <p14:creationId xmlns:p14="http://schemas.microsoft.com/office/powerpoint/2010/main" val="9722194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34</a:t>
            </a:fld>
            <a:endParaRPr lang="en-US" altLang="en-US"/>
          </a:p>
        </p:txBody>
      </p:sp>
    </p:spTree>
    <p:extLst>
      <p:ext uri="{BB962C8B-B14F-4D97-AF65-F5344CB8AC3E}">
        <p14:creationId xmlns:p14="http://schemas.microsoft.com/office/powerpoint/2010/main" val="28211531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35</a:t>
            </a:fld>
            <a:endParaRPr lang="en-US" altLang="en-US"/>
          </a:p>
        </p:txBody>
      </p:sp>
    </p:spTree>
    <p:extLst>
      <p:ext uri="{BB962C8B-B14F-4D97-AF65-F5344CB8AC3E}">
        <p14:creationId xmlns:p14="http://schemas.microsoft.com/office/powerpoint/2010/main" val="3215677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36</a:t>
            </a:fld>
            <a:endParaRPr lang="en-US" altLang="en-US"/>
          </a:p>
        </p:txBody>
      </p:sp>
    </p:spTree>
    <p:extLst>
      <p:ext uri="{BB962C8B-B14F-4D97-AF65-F5344CB8AC3E}">
        <p14:creationId xmlns:p14="http://schemas.microsoft.com/office/powerpoint/2010/main" val="2291867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37</a:t>
            </a:fld>
            <a:endParaRPr lang="en-US" altLang="en-US"/>
          </a:p>
        </p:txBody>
      </p:sp>
    </p:spTree>
    <p:extLst>
      <p:ext uri="{BB962C8B-B14F-4D97-AF65-F5344CB8AC3E}">
        <p14:creationId xmlns:p14="http://schemas.microsoft.com/office/powerpoint/2010/main" val="3627753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4</a:t>
            </a:fld>
            <a:endParaRPr lang="en-US" altLang="en-US"/>
          </a:p>
        </p:txBody>
      </p:sp>
    </p:spTree>
    <p:extLst>
      <p:ext uri="{BB962C8B-B14F-4D97-AF65-F5344CB8AC3E}">
        <p14:creationId xmlns:p14="http://schemas.microsoft.com/office/powerpoint/2010/main" val="36398500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40</a:t>
            </a:fld>
            <a:endParaRPr lang="en-US" altLang="en-US"/>
          </a:p>
        </p:txBody>
      </p:sp>
    </p:spTree>
    <p:extLst>
      <p:ext uri="{BB962C8B-B14F-4D97-AF65-F5344CB8AC3E}">
        <p14:creationId xmlns:p14="http://schemas.microsoft.com/office/powerpoint/2010/main" val="1075420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42</a:t>
            </a:fld>
            <a:endParaRPr lang="en-US" altLang="en-US"/>
          </a:p>
        </p:txBody>
      </p:sp>
    </p:spTree>
    <p:extLst>
      <p:ext uri="{BB962C8B-B14F-4D97-AF65-F5344CB8AC3E}">
        <p14:creationId xmlns:p14="http://schemas.microsoft.com/office/powerpoint/2010/main" val="735924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43</a:t>
            </a:fld>
            <a:endParaRPr lang="en-US" altLang="en-US"/>
          </a:p>
        </p:txBody>
      </p:sp>
    </p:spTree>
    <p:extLst>
      <p:ext uri="{BB962C8B-B14F-4D97-AF65-F5344CB8AC3E}">
        <p14:creationId xmlns:p14="http://schemas.microsoft.com/office/powerpoint/2010/main" val="2858242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5</a:t>
            </a:fld>
            <a:endParaRPr lang="en-US" altLang="en-US"/>
          </a:p>
        </p:txBody>
      </p:sp>
    </p:spTree>
    <p:extLst>
      <p:ext uri="{BB962C8B-B14F-4D97-AF65-F5344CB8AC3E}">
        <p14:creationId xmlns:p14="http://schemas.microsoft.com/office/powerpoint/2010/main" val="1459369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6</a:t>
            </a:fld>
            <a:endParaRPr lang="en-US" altLang="en-US"/>
          </a:p>
        </p:txBody>
      </p:sp>
    </p:spTree>
    <p:extLst>
      <p:ext uri="{BB962C8B-B14F-4D97-AF65-F5344CB8AC3E}">
        <p14:creationId xmlns:p14="http://schemas.microsoft.com/office/powerpoint/2010/main" val="324008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GettyImages-1253901095</a:t>
            </a:r>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7</a:t>
            </a:fld>
            <a:endParaRPr lang="en-US" altLang="en-US"/>
          </a:p>
        </p:txBody>
      </p:sp>
    </p:spTree>
    <p:extLst>
      <p:ext uri="{BB962C8B-B14F-4D97-AF65-F5344CB8AC3E}">
        <p14:creationId xmlns:p14="http://schemas.microsoft.com/office/powerpoint/2010/main" val="2761287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10</a:t>
            </a:fld>
            <a:endParaRPr lang="en-US" altLang="en-US"/>
          </a:p>
        </p:txBody>
      </p:sp>
    </p:spTree>
    <p:extLst>
      <p:ext uri="{BB962C8B-B14F-4D97-AF65-F5344CB8AC3E}">
        <p14:creationId xmlns:p14="http://schemas.microsoft.com/office/powerpoint/2010/main" val="2607844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11</a:t>
            </a:fld>
            <a:endParaRPr lang="en-US" altLang="en-US"/>
          </a:p>
        </p:txBody>
      </p:sp>
    </p:spTree>
    <p:extLst>
      <p:ext uri="{BB962C8B-B14F-4D97-AF65-F5344CB8AC3E}">
        <p14:creationId xmlns:p14="http://schemas.microsoft.com/office/powerpoint/2010/main" val="185403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12</a:t>
            </a:fld>
            <a:endParaRPr lang="en-US" altLang="en-US"/>
          </a:p>
        </p:txBody>
      </p:sp>
    </p:spTree>
    <p:extLst>
      <p:ext uri="{BB962C8B-B14F-4D97-AF65-F5344CB8AC3E}">
        <p14:creationId xmlns:p14="http://schemas.microsoft.com/office/powerpoint/2010/main" val="4182446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6FE8E4E-F99B-4856-ABBA-70EDBC15061C}" type="slidenum">
              <a:rPr lang="en-US" altLang="en-US" smtClean="0"/>
              <a:pPr>
                <a:defRPr/>
              </a:pPr>
              <a:t>13</a:t>
            </a:fld>
            <a:endParaRPr lang="en-US" altLang="en-US"/>
          </a:p>
        </p:txBody>
      </p:sp>
    </p:spTree>
    <p:extLst>
      <p:ext uri="{BB962C8B-B14F-4D97-AF65-F5344CB8AC3E}">
        <p14:creationId xmlns:p14="http://schemas.microsoft.com/office/powerpoint/2010/main" val="34625606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rocess 2">
            <a:extLst>
              <a:ext uri="{FF2B5EF4-FFF2-40B4-BE49-F238E27FC236}">
                <a16:creationId xmlns:a16="http://schemas.microsoft.com/office/drawing/2014/main" id="{ECC8FF1D-DED3-56E5-E1B3-10A9AC7C61A8}"/>
              </a:ext>
            </a:extLst>
          </p:cNvPr>
          <p:cNvSpPr/>
          <p:nvPr userDrawn="1"/>
        </p:nvSpPr>
        <p:spPr>
          <a:xfrm>
            <a:off x="11430000" y="6212657"/>
            <a:ext cx="762000" cy="365125"/>
          </a:xfrm>
          <a:prstGeom prst="flowChartProcess">
            <a:avLst/>
          </a:prstGeom>
          <a:solidFill>
            <a:srgbClr val="024E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44000"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7" name="Title 1">
            <a:extLst>
              <a:ext uri="{FF2B5EF4-FFF2-40B4-BE49-F238E27FC236}">
                <a16:creationId xmlns:a16="http://schemas.microsoft.com/office/drawing/2014/main" id="{4F0BE650-2967-0327-CDAD-190CFF624E2E}"/>
              </a:ext>
            </a:extLst>
          </p:cNvPr>
          <p:cNvSpPr>
            <a:spLocks noGrp="1"/>
          </p:cNvSpPr>
          <p:nvPr>
            <p:ph type="title"/>
          </p:nvPr>
        </p:nvSpPr>
        <p:spPr>
          <a:xfrm>
            <a:off x="4655089" y="2233741"/>
            <a:ext cx="7299009" cy="2606667"/>
          </a:xfrm>
        </p:spPr>
        <p:txBody>
          <a:bodyPr anchor="t">
            <a:normAutofit/>
          </a:bodyPr>
          <a:lstStyle>
            <a:lvl1pPr>
              <a:defRPr sz="6000">
                <a:solidFill>
                  <a:schemeClr val="bg1"/>
                </a:solidFill>
              </a:defRPr>
            </a:lvl1pPr>
          </a:lstStyle>
          <a:p>
            <a:r>
              <a:rPr lang="en-US" dirty="0"/>
              <a:t>Click to edit Master title</a:t>
            </a:r>
          </a:p>
        </p:txBody>
      </p:sp>
      <p:sp>
        <p:nvSpPr>
          <p:cNvPr id="25" name="Subtitle 2">
            <a:extLst>
              <a:ext uri="{FF2B5EF4-FFF2-40B4-BE49-F238E27FC236}">
                <a16:creationId xmlns:a16="http://schemas.microsoft.com/office/drawing/2014/main" id="{DF431FDB-4CFE-5F11-3E4A-D5EAFCE115C8}"/>
              </a:ext>
            </a:extLst>
          </p:cNvPr>
          <p:cNvSpPr>
            <a:spLocks noGrp="1"/>
          </p:cNvSpPr>
          <p:nvPr>
            <p:ph type="subTitle" idx="1"/>
          </p:nvPr>
        </p:nvSpPr>
        <p:spPr>
          <a:xfrm>
            <a:off x="4655088" y="1706691"/>
            <a:ext cx="7299009" cy="52705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3">
            <a:extLst>
              <a:ext uri="{FF2B5EF4-FFF2-40B4-BE49-F238E27FC236}">
                <a16:creationId xmlns:a16="http://schemas.microsoft.com/office/drawing/2014/main" id="{FC191268-6EE6-A6DD-7ACA-5A4F3111064D}"/>
              </a:ext>
            </a:extLst>
          </p:cNvPr>
          <p:cNvSpPr>
            <a:spLocks noGrp="1"/>
          </p:cNvSpPr>
          <p:nvPr>
            <p:ph type="pic" sz="quarter" idx="13"/>
          </p:nvPr>
        </p:nvSpPr>
        <p:spPr>
          <a:xfrm>
            <a:off x="0" y="1"/>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dirty="0"/>
          </a:p>
        </p:txBody>
      </p:sp>
    </p:spTree>
    <p:extLst>
      <p:ext uri="{BB962C8B-B14F-4D97-AF65-F5344CB8AC3E}">
        <p14:creationId xmlns:p14="http://schemas.microsoft.com/office/powerpoint/2010/main" val="2428548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wo Line Title  and single paragraph">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E100ED1-D8C2-F775-1C0E-3722C4A71676}"/>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664233"/>
            <a:ext cx="10515600" cy="1397480"/>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2303253"/>
            <a:ext cx="10515600" cy="4274528"/>
          </a:xfrm>
        </p:spPr>
        <p:txBody>
          <a:bodyPr/>
          <a:lstStyle>
            <a:lvl1pPr marL="0" indent="0">
              <a:lnSpc>
                <a:spcPct val="100000"/>
              </a:lnSpc>
              <a:buNone/>
              <a:defRPr/>
            </a:lvl1pPr>
            <a:lvl2pPr marL="228600">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0298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Line 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E100ED1-D8C2-F775-1C0E-3722C4A71676}"/>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664233"/>
            <a:ext cx="10515600" cy="1397480"/>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2303253"/>
            <a:ext cx="10515600" cy="4274528"/>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84802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wo columns">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52578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a:extLst>
              <a:ext uri="{FF2B5EF4-FFF2-40B4-BE49-F238E27FC236}">
                <a16:creationId xmlns:a16="http://schemas.microsoft.com/office/drawing/2014/main" id="{5F040E7A-9A2F-FD71-5490-E6D7D2885A1B}"/>
              </a:ext>
            </a:extLst>
          </p:cNvPr>
          <p:cNvSpPr>
            <a:spLocks noGrp="1"/>
          </p:cNvSpPr>
          <p:nvPr>
            <p:ph idx="13"/>
          </p:nvPr>
        </p:nvSpPr>
        <p:spPr>
          <a:xfrm>
            <a:off x="6172200" y="1838324"/>
            <a:ext cx="52578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72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line title and two columns">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67CAEAA-EECB-4A0A-A2DC-DC73D6EF43AD}"/>
              </a:ext>
            </a:extLst>
          </p:cNvPr>
          <p:cNvSpPr>
            <a:spLocks noGrp="1"/>
          </p:cNvSpPr>
          <p:nvPr>
            <p:ph sz="half" idx="2"/>
          </p:nvPr>
        </p:nvSpPr>
        <p:spPr>
          <a:xfrm>
            <a:off x="6172200" y="2109019"/>
            <a:ext cx="5181600" cy="45965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6952C701-5F6E-42BA-B392-50B265A3C70A}"/>
              </a:ext>
            </a:extLst>
          </p:cNvPr>
          <p:cNvSpPr>
            <a:spLocks noGrp="1"/>
          </p:cNvSpPr>
          <p:nvPr>
            <p:ph type="title"/>
          </p:nvPr>
        </p:nvSpPr>
        <p:spPr>
          <a:xfrm>
            <a:off x="838200" y="365125"/>
            <a:ext cx="10515600" cy="1616074"/>
          </a:xfrm>
        </p:spPr>
        <p:txBody>
          <a:bodyPr>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8ECC0E0B-5821-4E00-917A-5757B6C462C8}"/>
              </a:ext>
            </a:extLst>
          </p:cNvPr>
          <p:cNvSpPr>
            <a:spLocks noGrp="1"/>
          </p:cNvSpPr>
          <p:nvPr>
            <p:ph sz="half" idx="1"/>
          </p:nvPr>
        </p:nvSpPr>
        <p:spPr>
          <a:xfrm>
            <a:off x="838200" y="2109019"/>
            <a:ext cx="5181600" cy="45965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35D76865-3942-5EE1-2975-D3006132F3D0}"/>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2990307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Two Content 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4B2E8-51CE-4E30-A286-D10D7B19A949}"/>
              </a:ext>
            </a:extLst>
          </p:cNvPr>
          <p:cNvSpPr>
            <a:spLocks noGrp="1"/>
          </p:cNvSpPr>
          <p:nvPr>
            <p:ph type="title"/>
          </p:nvPr>
        </p:nvSpPr>
        <p:spPr>
          <a:xfrm>
            <a:off x="827088" y="355600"/>
            <a:ext cx="10515600" cy="1325563"/>
          </a:xfrm>
        </p:spPr>
        <p:txBody>
          <a:bodyPr anchor="b">
            <a:normAutofit/>
          </a:bodyPr>
          <a:lstStyle>
            <a:lvl1pPr>
              <a:defRPr sz="4500">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E0834C62-FDB8-4C6D-BD3F-2A3BDAA72097}"/>
              </a:ext>
            </a:extLst>
          </p:cNvPr>
          <p:cNvSpPr>
            <a:spLocks noGrp="1"/>
          </p:cNvSpPr>
          <p:nvPr>
            <p:ph type="body" idx="1"/>
          </p:nvPr>
        </p:nvSpPr>
        <p:spPr>
          <a:xfrm>
            <a:off x="803693" y="1807778"/>
            <a:ext cx="5157216" cy="457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6433167-3A18-4773-ADFC-4DABDD6EE119}"/>
              </a:ext>
            </a:extLst>
          </p:cNvPr>
          <p:cNvSpPr>
            <a:spLocks noGrp="1"/>
          </p:cNvSpPr>
          <p:nvPr>
            <p:ph sz="half" idx="2"/>
          </p:nvPr>
        </p:nvSpPr>
        <p:spPr>
          <a:xfrm>
            <a:off x="839788" y="2286000"/>
            <a:ext cx="5157787" cy="3733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5A35ABBD-562F-442A-A35D-64E7CAD1F361}"/>
              </a:ext>
            </a:extLst>
          </p:cNvPr>
          <p:cNvSpPr>
            <a:spLocks noGrp="1"/>
          </p:cNvSpPr>
          <p:nvPr>
            <p:ph type="body" sz="quarter" idx="3"/>
          </p:nvPr>
        </p:nvSpPr>
        <p:spPr>
          <a:xfrm>
            <a:off x="6136105" y="1807778"/>
            <a:ext cx="5184648" cy="457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32E0B66-8340-4684-8246-F4FF96F5CFF9}"/>
              </a:ext>
            </a:extLst>
          </p:cNvPr>
          <p:cNvSpPr>
            <a:spLocks noGrp="1"/>
          </p:cNvSpPr>
          <p:nvPr>
            <p:ph sz="quarter" idx="4"/>
          </p:nvPr>
        </p:nvSpPr>
        <p:spPr>
          <a:xfrm>
            <a:off x="6172200" y="2286000"/>
            <a:ext cx="5183188" cy="3733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9F2C87D-BD3B-AE7C-AE6F-F6D287BBE2DB}"/>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4176507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Right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2E651-B097-45FA-8BC8-035406392F6F}"/>
              </a:ext>
            </a:extLst>
          </p:cNvPr>
          <p:cNvSpPr>
            <a:spLocks noGrp="1"/>
          </p:cNvSpPr>
          <p:nvPr>
            <p:ph type="title"/>
          </p:nvPr>
        </p:nvSpPr>
        <p:spPr>
          <a:xfrm>
            <a:off x="839788" y="457200"/>
            <a:ext cx="3932237" cy="1600200"/>
          </a:xfrm>
        </p:spPr>
        <p:txBody>
          <a:bodyPr anchor="b">
            <a:normAutofit/>
          </a:bodyPr>
          <a:lstStyle>
            <a:lvl1pPr>
              <a:defRPr sz="3600">
                <a:latin typeface="Calibri" panose="020F0502020204030204" pitchFamily="34" charset="0"/>
                <a:cs typeface="Calibri" panose="020F050202020403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41D64B8F-52EB-44B7-9AAB-8DF2475A8F17}"/>
              </a:ext>
            </a:extLst>
          </p:cNvPr>
          <p:cNvSpPr>
            <a:spLocks noGrp="1"/>
          </p:cNvSpPr>
          <p:nvPr>
            <p:ph type="body" sz="half" idx="2"/>
          </p:nvPr>
        </p:nvSpPr>
        <p:spPr>
          <a:xfrm>
            <a:off x="839788" y="2057400"/>
            <a:ext cx="3932237" cy="3811588"/>
          </a:xfrm>
        </p:spPr>
        <p:txBody>
          <a:bodyPr>
            <a:normAutofit/>
          </a:bodyPr>
          <a:lstStyle>
            <a:lvl1pPr marL="0" indent="0">
              <a:buNone/>
              <a:defRPr sz="2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3" name="Picture Placeholder 2">
            <a:extLst>
              <a:ext uri="{FF2B5EF4-FFF2-40B4-BE49-F238E27FC236}">
                <a16:creationId xmlns:a16="http://schemas.microsoft.com/office/drawing/2014/main" id="{B9F26364-C178-459F-9896-F6170AB3C562}"/>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Slide Number Placeholder 5">
            <a:extLst>
              <a:ext uri="{FF2B5EF4-FFF2-40B4-BE49-F238E27FC236}">
                <a16:creationId xmlns:a16="http://schemas.microsoft.com/office/drawing/2014/main" id="{0151F9A0-1A86-9C0D-8C82-E364C37F9C31}"/>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534344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Right picture at page propor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2E651-B097-45FA-8BC8-035406392F6F}"/>
              </a:ext>
            </a:extLst>
          </p:cNvPr>
          <p:cNvSpPr>
            <a:spLocks noGrp="1"/>
          </p:cNvSpPr>
          <p:nvPr>
            <p:ph type="title"/>
          </p:nvPr>
        </p:nvSpPr>
        <p:spPr>
          <a:xfrm>
            <a:off x="839788" y="457200"/>
            <a:ext cx="4799012" cy="1219200"/>
          </a:xfrm>
        </p:spPr>
        <p:txBody>
          <a:bodyPr anchor="b">
            <a:normAutofit/>
          </a:bodyPr>
          <a:lstStyle>
            <a:lvl1pPr>
              <a:defRPr sz="3600">
                <a:latin typeface="Calibri" panose="020F0502020204030204" pitchFamily="34" charset="0"/>
                <a:cs typeface="Calibri" panose="020F0502020204030204" pitchFamily="34" charset="0"/>
              </a:defRPr>
            </a:lvl1pPr>
          </a:lstStyle>
          <a:p>
            <a:r>
              <a:rPr lang="en-US" dirty="0"/>
              <a:t>Click to edit Master title style</a:t>
            </a:r>
          </a:p>
        </p:txBody>
      </p:sp>
      <p:sp>
        <p:nvSpPr>
          <p:cNvPr id="4" name="Text Placeholder 3">
            <a:extLst>
              <a:ext uri="{FF2B5EF4-FFF2-40B4-BE49-F238E27FC236}">
                <a16:creationId xmlns:a16="http://schemas.microsoft.com/office/drawing/2014/main" id="{41D64B8F-52EB-44B7-9AAB-8DF2475A8F17}"/>
              </a:ext>
            </a:extLst>
          </p:cNvPr>
          <p:cNvSpPr>
            <a:spLocks noGrp="1"/>
          </p:cNvSpPr>
          <p:nvPr>
            <p:ph type="body" sz="half" idx="2"/>
          </p:nvPr>
        </p:nvSpPr>
        <p:spPr>
          <a:xfrm>
            <a:off x="839788" y="1828800"/>
            <a:ext cx="4799012" cy="3811588"/>
          </a:xfrm>
        </p:spPr>
        <p:txBody>
          <a:bodyPr>
            <a:normAutofit/>
          </a:bodyPr>
          <a:lstStyle>
            <a:lvl1pPr marL="285750" indent="-285750">
              <a:buFont typeface="Arial" panose="020B0604020202020204" pitchFamily="34" charset="0"/>
              <a:buChar char="•"/>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3" name="Picture Placeholder 2">
            <a:extLst>
              <a:ext uri="{FF2B5EF4-FFF2-40B4-BE49-F238E27FC236}">
                <a16:creationId xmlns:a16="http://schemas.microsoft.com/office/drawing/2014/main" id="{B9F26364-C178-459F-9896-F6170AB3C562}"/>
              </a:ext>
            </a:extLst>
          </p:cNvPr>
          <p:cNvSpPr>
            <a:spLocks noGrp="1" noChangeAspect="1"/>
          </p:cNvSpPr>
          <p:nvPr>
            <p:ph type="pic" idx="1"/>
          </p:nvPr>
        </p:nvSpPr>
        <p:spPr>
          <a:xfrm>
            <a:off x="6553202" y="381000"/>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5" name="Slide Number Placeholder 5">
            <a:extLst>
              <a:ext uri="{FF2B5EF4-FFF2-40B4-BE49-F238E27FC236}">
                <a16:creationId xmlns:a16="http://schemas.microsoft.com/office/drawing/2014/main" id="{0151F9A0-1A86-9C0D-8C82-E364C37F9C31}"/>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768045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Picture">
    <p:spTree>
      <p:nvGrpSpPr>
        <p:cNvPr id="1" name=""/>
        <p:cNvGrpSpPr/>
        <p:nvPr/>
      </p:nvGrpSpPr>
      <p:grpSpPr>
        <a:xfrm>
          <a:off x="0" y="0"/>
          <a:ext cx="0" cy="0"/>
          <a:chOff x="0" y="0"/>
          <a:chExt cx="0" cy="0"/>
        </a:xfrm>
      </p:grpSpPr>
      <p:sp>
        <p:nvSpPr>
          <p:cNvPr id="10" name="Text Placeholder 3">
            <a:extLst>
              <a:ext uri="{FF2B5EF4-FFF2-40B4-BE49-F238E27FC236}">
                <a16:creationId xmlns:a16="http://schemas.microsoft.com/office/drawing/2014/main" id="{E032F887-9F49-3F68-35D4-B68BA3AA264C}"/>
              </a:ext>
            </a:extLst>
          </p:cNvPr>
          <p:cNvSpPr>
            <a:spLocks noGrp="1"/>
          </p:cNvSpPr>
          <p:nvPr>
            <p:ph type="body" sz="half" idx="10"/>
          </p:nvPr>
        </p:nvSpPr>
        <p:spPr>
          <a:xfrm>
            <a:off x="7419975"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Title 1">
            <a:extLst>
              <a:ext uri="{FF2B5EF4-FFF2-40B4-BE49-F238E27FC236}">
                <a16:creationId xmlns:a16="http://schemas.microsoft.com/office/drawing/2014/main" id="{B82C49A9-A72D-5548-3E84-1B97FF67D072}"/>
              </a:ext>
            </a:extLst>
          </p:cNvPr>
          <p:cNvSpPr txBox="1">
            <a:spLocks/>
          </p:cNvSpPr>
          <p:nvPr userDrawn="1"/>
        </p:nvSpPr>
        <p:spPr>
          <a:xfrm>
            <a:off x="7419975" y="457200"/>
            <a:ext cx="3932237" cy="16002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i="0" dirty="0">
                <a:solidFill>
                  <a:srgbClr val="024E68"/>
                </a:solidFill>
                <a:latin typeface="Calibri" panose="020F0502020204030204" pitchFamily="34" charset="0"/>
                <a:cs typeface="Calibri" panose="020F0502020204030204" pitchFamily="34" charset="0"/>
              </a:rPr>
              <a:t>Click to edit Master title style</a:t>
            </a:r>
          </a:p>
        </p:txBody>
      </p:sp>
      <p:sp>
        <p:nvSpPr>
          <p:cNvPr id="3" name="Picture Placeholder 2">
            <a:extLst>
              <a:ext uri="{FF2B5EF4-FFF2-40B4-BE49-F238E27FC236}">
                <a16:creationId xmlns:a16="http://schemas.microsoft.com/office/drawing/2014/main" id="{B9F26364-C178-459F-9896-F6170AB3C562}"/>
              </a:ext>
            </a:extLst>
          </p:cNvPr>
          <p:cNvSpPr>
            <a:spLocks noGrp="1"/>
          </p:cNvSpPr>
          <p:nvPr>
            <p:ph type="pic" idx="1"/>
          </p:nvPr>
        </p:nvSpPr>
        <p:spPr>
          <a:xfrm>
            <a:off x="8397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 name="Slide Number Placeholder 5">
            <a:extLst>
              <a:ext uri="{FF2B5EF4-FFF2-40B4-BE49-F238E27FC236}">
                <a16:creationId xmlns:a16="http://schemas.microsoft.com/office/drawing/2014/main" id="{D00935D5-B0FF-07F7-4D16-0CC4E3FD478F}"/>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24676584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ummary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a:p>
        </p:txBody>
      </p:sp>
      <p:sp>
        <p:nvSpPr>
          <p:cNvPr id="2" name="Title 1">
            <a:extLst>
              <a:ext uri="{FF2B5EF4-FFF2-40B4-BE49-F238E27FC236}">
                <a16:creationId xmlns:a16="http://schemas.microsoft.com/office/drawing/2014/main" id="{21D53692-3C35-F010-42B2-DDC64D84A0D0}"/>
              </a:ext>
            </a:extLst>
          </p:cNvPr>
          <p:cNvSpPr>
            <a:spLocks noGrp="1"/>
          </p:cNvSpPr>
          <p:nvPr>
            <p:ph type="title"/>
          </p:nvPr>
        </p:nvSpPr>
        <p:spPr>
          <a:xfrm>
            <a:off x="838200" y="365125"/>
            <a:ext cx="10515600" cy="1325563"/>
          </a:xfrm>
        </p:spPr>
        <p:txBody>
          <a:bodyPr anchor="b"/>
          <a:lstStyle>
            <a:lvl1pPr algn="l">
              <a:defRPr b="1" i="0">
                <a:solidFill>
                  <a:schemeClr val="bg1"/>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7B687C02-FFA2-7304-020C-7EBC2C4B5A23}"/>
              </a:ext>
            </a:extLst>
          </p:cNvPr>
          <p:cNvSpPr>
            <a:spLocks noGrp="1"/>
          </p:cNvSpPr>
          <p:nvPr>
            <p:ph idx="1"/>
          </p:nvPr>
        </p:nvSpPr>
        <p:spPr>
          <a:xfrm>
            <a:off x="838200" y="1825624"/>
            <a:ext cx="10515600" cy="4752157"/>
          </a:xfrm>
        </p:spPr>
        <p:txBody>
          <a:bodyPr/>
          <a:lstStyle>
            <a:lvl1pPr marL="285750" indent="-285750">
              <a:lnSpc>
                <a:spcPct val="100000"/>
              </a:lnSpc>
              <a:buFont typeface="Arial" panose="020B0604020202020204" pitchFamily="34" charset="0"/>
              <a:buChar char="•"/>
              <a:defRPr sz="2800">
                <a:solidFill>
                  <a:schemeClr val="bg1"/>
                </a:solidFill>
              </a:defRPr>
            </a:lvl1pPr>
            <a:lvl2pPr marL="457200" indent="-228600">
              <a:lnSpc>
                <a:spcPct val="100000"/>
              </a:lnSpc>
              <a:tabLst/>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53553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single imag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7" name="Picture Placeholder 6">
            <a:extLst>
              <a:ext uri="{FF2B5EF4-FFF2-40B4-BE49-F238E27FC236}">
                <a16:creationId xmlns:a16="http://schemas.microsoft.com/office/drawing/2014/main" id="{E8ED450F-153B-B901-5925-F69C0FA82617}"/>
              </a:ext>
            </a:extLst>
          </p:cNvPr>
          <p:cNvSpPr>
            <a:spLocks noGrp="1"/>
          </p:cNvSpPr>
          <p:nvPr>
            <p:ph type="pic" sz="quarter" idx="13"/>
          </p:nvPr>
        </p:nvSpPr>
        <p:spPr>
          <a:xfrm>
            <a:off x="838200" y="1828800"/>
            <a:ext cx="10515600" cy="4748213"/>
          </a:xfrm>
        </p:spPr>
        <p:txBody>
          <a:bodyPr/>
          <a:lstStyle/>
          <a:p>
            <a:endParaRPr lang="en-US"/>
          </a:p>
        </p:txBody>
      </p:sp>
    </p:spTree>
    <p:extLst>
      <p:ext uri="{BB962C8B-B14F-4D97-AF65-F5344CB8AC3E}">
        <p14:creationId xmlns:p14="http://schemas.microsoft.com/office/powerpoint/2010/main" val="3683423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ection divider with subtopic li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rocess 2">
            <a:extLst>
              <a:ext uri="{FF2B5EF4-FFF2-40B4-BE49-F238E27FC236}">
                <a16:creationId xmlns:a16="http://schemas.microsoft.com/office/drawing/2014/main" id="{EAAEE2AD-C92E-B231-BB25-5AE6030411F8}"/>
              </a:ext>
            </a:extLst>
          </p:cNvPr>
          <p:cNvSpPr/>
          <p:nvPr userDrawn="1"/>
        </p:nvSpPr>
        <p:spPr>
          <a:xfrm>
            <a:off x="11430000" y="6212657"/>
            <a:ext cx="762000" cy="365125"/>
          </a:xfrm>
          <a:prstGeom prst="flowChartProcess">
            <a:avLst/>
          </a:prstGeom>
          <a:solidFill>
            <a:srgbClr val="024E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44000"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7" name="Title 1">
            <a:extLst>
              <a:ext uri="{FF2B5EF4-FFF2-40B4-BE49-F238E27FC236}">
                <a16:creationId xmlns:a16="http://schemas.microsoft.com/office/drawing/2014/main" id="{4F0BE650-2967-0327-CDAD-190CFF624E2E}"/>
              </a:ext>
            </a:extLst>
          </p:cNvPr>
          <p:cNvSpPr>
            <a:spLocks noGrp="1"/>
          </p:cNvSpPr>
          <p:nvPr>
            <p:ph type="title"/>
          </p:nvPr>
        </p:nvSpPr>
        <p:spPr>
          <a:xfrm>
            <a:off x="4655089" y="2233742"/>
            <a:ext cx="7299009" cy="1706690"/>
          </a:xfrm>
        </p:spPr>
        <p:txBody>
          <a:bodyPr anchor="t">
            <a:noAutofit/>
          </a:bodyPr>
          <a:lstStyle>
            <a:lvl1pPr>
              <a:defRPr sz="6000">
                <a:solidFill>
                  <a:schemeClr val="bg1"/>
                </a:solidFill>
              </a:defRPr>
            </a:lvl1pPr>
          </a:lstStyle>
          <a:p>
            <a:r>
              <a:rPr lang="en-US" dirty="0"/>
              <a:t>Click to edit Master title</a:t>
            </a:r>
          </a:p>
        </p:txBody>
      </p:sp>
      <p:sp>
        <p:nvSpPr>
          <p:cNvPr id="25" name="Subtitle 2">
            <a:extLst>
              <a:ext uri="{FF2B5EF4-FFF2-40B4-BE49-F238E27FC236}">
                <a16:creationId xmlns:a16="http://schemas.microsoft.com/office/drawing/2014/main" id="{DF431FDB-4CFE-5F11-3E4A-D5EAFCE115C8}"/>
              </a:ext>
            </a:extLst>
          </p:cNvPr>
          <p:cNvSpPr>
            <a:spLocks noGrp="1"/>
          </p:cNvSpPr>
          <p:nvPr>
            <p:ph type="subTitle" idx="1"/>
          </p:nvPr>
        </p:nvSpPr>
        <p:spPr>
          <a:xfrm>
            <a:off x="4655088" y="1706691"/>
            <a:ext cx="7299009" cy="52705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4" name="Picture Placeholder 23">
            <a:extLst>
              <a:ext uri="{FF2B5EF4-FFF2-40B4-BE49-F238E27FC236}">
                <a16:creationId xmlns:a16="http://schemas.microsoft.com/office/drawing/2014/main" id="{FC191268-6EE6-A6DD-7ACA-5A4F3111064D}"/>
              </a:ext>
            </a:extLst>
          </p:cNvPr>
          <p:cNvSpPr>
            <a:spLocks noGrp="1"/>
          </p:cNvSpPr>
          <p:nvPr>
            <p:ph type="pic" sz="quarter" idx="13"/>
          </p:nvPr>
        </p:nvSpPr>
        <p:spPr>
          <a:xfrm>
            <a:off x="0" y="1"/>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dirty="0"/>
          </a:p>
        </p:txBody>
      </p:sp>
      <p:sp>
        <p:nvSpPr>
          <p:cNvPr id="8" name="Text Placeholder 7">
            <a:extLst>
              <a:ext uri="{FF2B5EF4-FFF2-40B4-BE49-F238E27FC236}">
                <a16:creationId xmlns:a16="http://schemas.microsoft.com/office/drawing/2014/main" id="{E6F06BC9-2F61-1177-B8D2-0E594D88B3A2}"/>
              </a:ext>
            </a:extLst>
          </p:cNvPr>
          <p:cNvSpPr>
            <a:spLocks noGrp="1"/>
          </p:cNvSpPr>
          <p:nvPr>
            <p:ph type="body" sz="quarter" idx="14"/>
          </p:nvPr>
        </p:nvSpPr>
        <p:spPr>
          <a:xfrm>
            <a:off x="4654772" y="4099054"/>
            <a:ext cx="7299325" cy="1300162"/>
          </a:xfrm>
        </p:spPr>
        <p:txBody>
          <a:bodyPr/>
          <a:lstStyle>
            <a:lvl1pPr>
              <a:defRPr>
                <a:solidFill>
                  <a:schemeClr val="bg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9117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Slide - Genera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4BEA-032F-4CC5-8ABD-47E9E24FBE00}"/>
              </a:ext>
            </a:extLst>
          </p:cNvPr>
          <p:cNvSpPr>
            <a:spLocks noGrp="1"/>
          </p:cNvSpPr>
          <p:nvPr>
            <p:ph type="ctrTitle"/>
          </p:nvPr>
        </p:nvSpPr>
        <p:spPr>
          <a:xfrm>
            <a:off x="4724400" y="2627313"/>
            <a:ext cx="7239000" cy="1792287"/>
          </a:xfrm>
        </p:spPr>
        <p:txBody>
          <a:bodyPr anchor="ctr"/>
          <a:lstStyle>
            <a:lvl1pPr algn="l">
              <a:lnSpc>
                <a:spcPct val="80000"/>
              </a:lnSpc>
              <a:defRPr sz="6000">
                <a:solidFill>
                  <a:schemeClr val="bg1"/>
                </a:solidFill>
                <a:latin typeface="+mn-lt"/>
              </a:defRPr>
            </a:lvl1pPr>
          </a:lstStyle>
          <a:p>
            <a:r>
              <a:rPr lang="en-US" dirty="0"/>
              <a:t>Click to edit Master title style</a:t>
            </a:r>
          </a:p>
        </p:txBody>
      </p:sp>
      <p:sp>
        <p:nvSpPr>
          <p:cNvPr id="3" name="Subtitle 2">
            <a:extLst>
              <a:ext uri="{FF2B5EF4-FFF2-40B4-BE49-F238E27FC236}">
                <a16:creationId xmlns:a16="http://schemas.microsoft.com/office/drawing/2014/main" id="{89C20478-2C80-47B8-9412-84653578AB32}"/>
              </a:ext>
            </a:extLst>
          </p:cNvPr>
          <p:cNvSpPr>
            <a:spLocks noGrp="1"/>
          </p:cNvSpPr>
          <p:nvPr>
            <p:ph type="subTitle" idx="1"/>
          </p:nvPr>
        </p:nvSpPr>
        <p:spPr>
          <a:xfrm>
            <a:off x="4724400" y="2100263"/>
            <a:ext cx="7239000" cy="527050"/>
          </a:xfrm>
        </p:spPr>
        <p:txBody>
          <a:bodyPr anchor="b"/>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38038A82-A774-4A2E-A92A-EC892559D4E9}"/>
              </a:ext>
            </a:extLst>
          </p:cNvPr>
          <p:cNvSpPr>
            <a:spLocks noGrp="1"/>
          </p:cNvSpPr>
          <p:nvPr>
            <p:ph type="pic" sz="quarter" idx="13"/>
          </p:nvPr>
        </p:nvSpPr>
        <p:spPr>
          <a:xfrm>
            <a:off x="5653769" y="762000"/>
            <a:ext cx="4023631" cy="914400"/>
          </a:xfrm>
          <a:noFill/>
        </p:spPr>
        <p:txBody>
          <a:bodyPr/>
          <a:lstStyle/>
          <a:p>
            <a:endParaRPr lang="en-US" dirty="0"/>
          </a:p>
        </p:txBody>
      </p:sp>
      <p:sp>
        <p:nvSpPr>
          <p:cNvPr id="5" name="Text Placeholder 4">
            <a:extLst>
              <a:ext uri="{FF2B5EF4-FFF2-40B4-BE49-F238E27FC236}">
                <a16:creationId xmlns:a16="http://schemas.microsoft.com/office/drawing/2014/main" id="{DC94B324-CD59-6C32-1C9C-BAE22028DAF6}"/>
              </a:ext>
            </a:extLst>
          </p:cNvPr>
          <p:cNvSpPr>
            <a:spLocks noGrp="1"/>
          </p:cNvSpPr>
          <p:nvPr>
            <p:ph type="body" sz="quarter" idx="14" hasCustomPrompt="1"/>
          </p:nvPr>
        </p:nvSpPr>
        <p:spPr>
          <a:xfrm>
            <a:off x="4267200" y="4953000"/>
            <a:ext cx="6248400" cy="1371600"/>
          </a:xfrm>
        </p:spPr>
        <p:txBody>
          <a:bodyPr>
            <a:normAutofit/>
          </a:bodyPr>
          <a:lstStyle>
            <a:lvl1pPr marL="0" indent="0">
              <a:buNone/>
              <a:defRPr sz="20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Center Information</a:t>
            </a:r>
          </a:p>
        </p:txBody>
      </p:sp>
    </p:spTree>
    <p:extLst>
      <p:ext uri="{BB962C8B-B14F-4D97-AF65-F5344CB8AC3E}">
        <p14:creationId xmlns:p14="http://schemas.microsoft.com/office/powerpoint/2010/main" val="3695755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202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DF8E1642-E5BC-8AAC-05FC-CC4E2467D14C}"/>
              </a:ext>
            </a:extLst>
          </p:cNvPr>
          <p:cNvSpPr>
            <a:spLocks noGrp="1"/>
          </p:cNvSpPr>
          <p:nvPr>
            <p:ph type="sldNum" sz="quarter" idx="12"/>
          </p:nvPr>
        </p:nvSpPr>
        <p:spPr>
          <a:xfrm>
            <a:off x="553832" y="6212657"/>
            <a:ext cx="2743200" cy="365125"/>
          </a:xfrm>
        </p:spPr>
        <p:txBody>
          <a:bodyPr/>
          <a:lstStyle>
            <a:lvl1pPr algn="l">
              <a:defRPr>
                <a:solidFill>
                  <a:srgbClr val="0F4C5A"/>
                </a:solidFill>
              </a:defRPr>
            </a:lvl1pPr>
          </a:lstStyle>
          <a:p>
            <a:fld id="{3F16EA7B-2868-4129-8CCC-8431B61BD75B}" type="slidenum">
              <a:rPr lang="en-US" smtClean="0"/>
              <a:pPr/>
              <a:t>‹#›</a:t>
            </a:fld>
            <a:endParaRPr lang="en-US" dirty="0"/>
          </a:p>
        </p:txBody>
      </p:sp>
      <p:sp>
        <p:nvSpPr>
          <p:cNvPr id="8" name="Text Placeholder 2">
            <a:extLst>
              <a:ext uri="{FF2B5EF4-FFF2-40B4-BE49-F238E27FC236}">
                <a16:creationId xmlns:a16="http://schemas.microsoft.com/office/drawing/2014/main" id="{07F94713-995E-949D-7D74-C9B00DDAC831}"/>
              </a:ext>
            </a:extLst>
          </p:cNvPr>
          <p:cNvSpPr>
            <a:spLocks noGrp="1"/>
          </p:cNvSpPr>
          <p:nvPr>
            <p:ph type="body" sz="quarter" idx="14"/>
          </p:nvPr>
        </p:nvSpPr>
        <p:spPr>
          <a:xfrm>
            <a:off x="548641" y="2971800"/>
            <a:ext cx="7629879" cy="3133579"/>
          </a:xfrm>
        </p:spPr>
        <p:txBody>
          <a:bodyPr/>
          <a:lstStyle>
            <a:lvl1pPr marL="0" indent="0">
              <a:buNone/>
              <a:defRPr/>
            </a:lvl1pPr>
          </a:lstStyle>
          <a:p>
            <a:pPr lvl="0"/>
            <a:r>
              <a:rPr lang="en-US" dirty="0"/>
              <a:t>Click to edit Master text styles</a:t>
            </a:r>
          </a:p>
        </p:txBody>
      </p:sp>
      <p:sp>
        <p:nvSpPr>
          <p:cNvPr id="2" name="Picture Placeholder 23">
            <a:extLst>
              <a:ext uri="{FF2B5EF4-FFF2-40B4-BE49-F238E27FC236}">
                <a16:creationId xmlns:a16="http://schemas.microsoft.com/office/drawing/2014/main" id="{BEAC1746-0898-4FF9-EB20-6BDF088229D7}"/>
              </a:ext>
            </a:extLst>
          </p:cNvPr>
          <p:cNvSpPr>
            <a:spLocks noGrp="1"/>
          </p:cNvSpPr>
          <p:nvPr>
            <p:ph type="pic" sz="quarter" idx="13"/>
          </p:nvPr>
        </p:nvSpPr>
        <p:spPr>
          <a:xfrm flipH="1">
            <a:off x="7246469" y="0"/>
            <a:ext cx="4945531" cy="6857999"/>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94483" h="6857999">
                <a:moveTo>
                  <a:pt x="3710922" y="0"/>
                </a:moveTo>
                <a:lnTo>
                  <a:pt x="7094483" y="0"/>
                </a:lnTo>
                <a:lnTo>
                  <a:pt x="3815364" y="6857999"/>
                </a:lnTo>
                <a:lnTo>
                  <a:pt x="0" y="6857999"/>
                </a:lnTo>
                <a:lnTo>
                  <a:pt x="0" y="1"/>
                </a:lnTo>
                <a:lnTo>
                  <a:pt x="3710922" y="1"/>
                </a:lnTo>
                <a:close/>
              </a:path>
            </a:pathLst>
          </a:custGeom>
        </p:spPr>
        <p:txBody>
          <a:bodyPr wrap="square">
            <a:noAutofit/>
          </a:bodyPr>
          <a:lstStyle>
            <a:lvl1pPr marL="0" indent="0">
              <a:buNone/>
              <a:defRPr>
                <a:solidFill>
                  <a:schemeClr val="bg1"/>
                </a:solidFill>
              </a:defRPr>
            </a:lvl1pPr>
          </a:lstStyle>
          <a:p>
            <a:endParaRPr lang="en-US"/>
          </a:p>
        </p:txBody>
      </p:sp>
      <p:sp>
        <p:nvSpPr>
          <p:cNvPr id="5" name="Picture Placeholder 4">
            <a:extLst>
              <a:ext uri="{FF2B5EF4-FFF2-40B4-BE49-F238E27FC236}">
                <a16:creationId xmlns:a16="http://schemas.microsoft.com/office/drawing/2014/main" id="{5AF57700-84F0-390C-A1EA-5773492A62F8}"/>
              </a:ext>
            </a:extLst>
          </p:cNvPr>
          <p:cNvSpPr>
            <a:spLocks noGrp="1"/>
          </p:cNvSpPr>
          <p:nvPr>
            <p:ph type="pic" sz="quarter" idx="15"/>
          </p:nvPr>
        </p:nvSpPr>
        <p:spPr>
          <a:xfrm>
            <a:off x="548641" y="533400"/>
            <a:ext cx="4023360" cy="914400"/>
          </a:xfrm>
        </p:spPr>
        <p:txBody>
          <a:bodyPr/>
          <a:lstStyle/>
          <a:p>
            <a:endParaRPr lang="en-US"/>
          </a:p>
        </p:txBody>
      </p:sp>
      <p:sp>
        <p:nvSpPr>
          <p:cNvPr id="7" name="Picture Placeholder 4">
            <a:extLst>
              <a:ext uri="{FF2B5EF4-FFF2-40B4-BE49-F238E27FC236}">
                <a16:creationId xmlns:a16="http://schemas.microsoft.com/office/drawing/2014/main" id="{F5BC0B93-08ED-812B-3348-D0771D96FC92}"/>
              </a:ext>
            </a:extLst>
          </p:cNvPr>
          <p:cNvSpPr>
            <a:spLocks noGrp="1"/>
          </p:cNvSpPr>
          <p:nvPr>
            <p:ph type="pic" sz="quarter" idx="17"/>
          </p:nvPr>
        </p:nvSpPr>
        <p:spPr>
          <a:xfrm>
            <a:off x="548641" y="1600200"/>
            <a:ext cx="6448936" cy="1100992"/>
          </a:xfrm>
        </p:spPr>
        <p:txBody>
          <a:bodyPr/>
          <a:lstStyle/>
          <a:p>
            <a:endParaRPr lang="en-US"/>
          </a:p>
        </p:txBody>
      </p:sp>
    </p:spTree>
    <p:extLst>
      <p:ext uri="{BB962C8B-B14F-4D97-AF65-F5344CB8AC3E}">
        <p14:creationId xmlns:p14="http://schemas.microsoft.com/office/powerpoint/2010/main" val="3467455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Ending Slide - n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87E0B25-1324-5A69-0C9A-19EA012D0DD6}"/>
              </a:ext>
            </a:extLst>
          </p:cNvPr>
          <p:cNvSpPr>
            <a:spLocks noGrp="1"/>
          </p:cNvSpPr>
          <p:nvPr>
            <p:ph type="title" hasCustomPrompt="1"/>
          </p:nvPr>
        </p:nvSpPr>
        <p:spPr>
          <a:xfrm>
            <a:off x="574675" y="2317742"/>
            <a:ext cx="11275459" cy="2030277"/>
          </a:xfrm>
        </p:spPr>
        <p:txBody>
          <a:bodyPr anchor="t"/>
          <a:lstStyle>
            <a:lvl1pPr>
              <a:defRPr>
                <a:solidFill>
                  <a:schemeClr val="bg1"/>
                </a:solidFill>
              </a:defRPr>
            </a:lvl1pPr>
          </a:lstStyle>
          <a:p>
            <a:r>
              <a:rPr lang="en-US" dirty="0"/>
              <a:t>Closing Slide</a:t>
            </a:r>
          </a:p>
        </p:txBody>
      </p:sp>
      <p:sp>
        <p:nvSpPr>
          <p:cNvPr id="4" name="Text Placeholder 3">
            <a:extLst>
              <a:ext uri="{FF2B5EF4-FFF2-40B4-BE49-F238E27FC236}">
                <a16:creationId xmlns:a16="http://schemas.microsoft.com/office/drawing/2014/main" id="{7CA9375E-21DD-7AC0-16CB-2EB862870FDF}"/>
              </a:ext>
            </a:extLst>
          </p:cNvPr>
          <p:cNvSpPr>
            <a:spLocks noGrp="1"/>
          </p:cNvSpPr>
          <p:nvPr>
            <p:ph type="body" sz="quarter" idx="15"/>
          </p:nvPr>
        </p:nvSpPr>
        <p:spPr>
          <a:xfrm>
            <a:off x="6553200" y="5486400"/>
            <a:ext cx="5410200" cy="1219200"/>
          </a:xfrm>
        </p:spPr>
        <p:txBody>
          <a:bodyPr>
            <a:normAutofit/>
          </a:bodyPr>
          <a:lstStyle>
            <a:lvl1pPr marL="0" indent="0">
              <a:buNone/>
              <a:defRPr sz="2000">
                <a:solidFill>
                  <a:schemeClr val="bg1"/>
                </a:solidFill>
              </a:defRPr>
            </a:lvl1pPr>
          </a:lstStyle>
          <a:p>
            <a:pPr lvl="0"/>
            <a:r>
              <a:rPr lang="en-US" dirty="0"/>
              <a:t>Click to edit Master text styles</a:t>
            </a:r>
          </a:p>
        </p:txBody>
      </p:sp>
      <p:sp>
        <p:nvSpPr>
          <p:cNvPr id="5" name="Picture Placeholder 4">
            <a:extLst>
              <a:ext uri="{FF2B5EF4-FFF2-40B4-BE49-F238E27FC236}">
                <a16:creationId xmlns:a16="http://schemas.microsoft.com/office/drawing/2014/main" id="{2A512A97-D588-0AF5-478B-E742125EFA8A}"/>
              </a:ext>
            </a:extLst>
          </p:cNvPr>
          <p:cNvSpPr>
            <a:spLocks noGrp="1"/>
          </p:cNvSpPr>
          <p:nvPr>
            <p:ph type="pic" sz="quarter" idx="16"/>
          </p:nvPr>
        </p:nvSpPr>
        <p:spPr>
          <a:xfrm>
            <a:off x="548641" y="533400"/>
            <a:ext cx="4023360" cy="914400"/>
          </a:xfrm>
        </p:spPr>
        <p:txBody>
          <a:bodyPr/>
          <a:lstStyle/>
          <a:p>
            <a:endParaRPr lang="en-US"/>
          </a:p>
        </p:txBody>
      </p:sp>
      <p:sp>
        <p:nvSpPr>
          <p:cNvPr id="7" name="Picture Placeholder 4">
            <a:extLst>
              <a:ext uri="{FF2B5EF4-FFF2-40B4-BE49-F238E27FC236}">
                <a16:creationId xmlns:a16="http://schemas.microsoft.com/office/drawing/2014/main" id="{0CF7FCED-E2AF-2125-54A0-07801163C3B1}"/>
              </a:ext>
            </a:extLst>
          </p:cNvPr>
          <p:cNvSpPr>
            <a:spLocks noGrp="1"/>
          </p:cNvSpPr>
          <p:nvPr>
            <p:ph type="pic" sz="quarter" idx="17"/>
          </p:nvPr>
        </p:nvSpPr>
        <p:spPr>
          <a:xfrm>
            <a:off x="548641" y="5486400"/>
            <a:ext cx="6448936" cy="1100992"/>
          </a:xfrm>
        </p:spPr>
        <p:txBody>
          <a:bodyPr/>
          <a:lstStyle/>
          <a:p>
            <a:endParaRPr lang="en-US"/>
          </a:p>
        </p:txBody>
      </p:sp>
    </p:spTree>
    <p:extLst>
      <p:ext uri="{BB962C8B-B14F-4D97-AF65-F5344CB8AC3E}">
        <p14:creationId xmlns:p14="http://schemas.microsoft.com/office/powerpoint/2010/main" val="3238754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ummary Slide - Regu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03759E99-70D3-B66E-CDB8-D9320E79DD66}"/>
              </a:ext>
            </a:extLst>
          </p:cNvPr>
          <p:cNvSpPr>
            <a:spLocks noGrp="1"/>
          </p:cNvSpPr>
          <p:nvPr>
            <p:ph type="sldNum" sz="quarter" idx="12"/>
          </p:nvPr>
        </p:nvSpPr>
        <p:spPr>
          <a:xfrm>
            <a:off x="9106988" y="6212657"/>
            <a:ext cx="2743200" cy="365125"/>
          </a:xfrm>
        </p:spPr>
        <p:txBody>
          <a:bodyPr/>
          <a:lstStyle>
            <a:lvl1pPr>
              <a:defRPr>
                <a:solidFill>
                  <a:schemeClr val="bg1"/>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21D53692-3C35-F010-42B2-DDC64D84A0D0}"/>
              </a:ext>
            </a:extLst>
          </p:cNvPr>
          <p:cNvSpPr>
            <a:spLocks noGrp="1"/>
          </p:cNvSpPr>
          <p:nvPr>
            <p:ph type="title"/>
          </p:nvPr>
        </p:nvSpPr>
        <p:spPr>
          <a:xfrm>
            <a:off x="838200" y="365125"/>
            <a:ext cx="10515600" cy="1325563"/>
          </a:xfrm>
        </p:spPr>
        <p:txBody>
          <a:bodyPr anchor="b"/>
          <a:lstStyle>
            <a:lvl1pPr algn="l">
              <a:defRPr b="1" i="0">
                <a:solidFill>
                  <a:schemeClr val="bg1"/>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7B687C02-FFA2-7304-020C-7EBC2C4B5A23}"/>
              </a:ext>
            </a:extLst>
          </p:cNvPr>
          <p:cNvSpPr>
            <a:spLocks noGrp="1"/>
          </p:cNvSpPr>
          <p:nvPr>
            <p:ph idx="1"/>
          </p:nvPr>
        </p:nvSpPr>
        <p:spPr>
          <a:xfrm>
            <a:off x="838200" y="1825624"/>
            <a:ext cx="10515600" cy="4752157"/>
          </a:xfrm>
        </p:spPr>
        <p:txBody>
          <a:bodyPr/>
          <a:lstStyle>
            <a:lvl1pPr marL="228600" indent="-228600">
              <a:lnSpc>
                <a:spcPct val="100000"/>
              </a:lnSpc>
              <a:buFont typeface="Arial" panose="020B0604020202020204" pitchFamily="34" charset="0"/>
              <a:buChar char="•"/>
              <a:defRPr sz="2800">
                <a:solidFill>
                  <a:schemeClr val="bg1"/>
                </a:solidFill>
              </a:defRPr>
            </a:lvl1pPr>
            <a:lvl2pPr marL="685800" indent="-228600">
              <a:lnSpc>
                <a:spcPct val="100000"/>
              </a:lnSpc>
              <a:tabLst/>
              <a:defRPr>
                <a:solidFill>
                  <a:schemeClr val="bg1"/>
                </a:solidFill>
              </a:defRPr>
            </a:lvl2pPr>
            <a:lvl3pPr>
              <a:lnSpc>
                <a:spcPct val="100000"/>
              </a:lnSpc>
              <a:defRPr>
                <a:solidFill>
                  <a:schemeClr val="bg1"/>
                </a:solidFill>
              </a:defRPr>
            </a:lvl3pPr>
            <a:lvl4pPr>
              <a:lnSpc>
                <a:spcPct val="100000"/>
              </a:lnSpc>
              <a:defRPr>
                <a:solidFill>
                  <a:schemeClr val="bg1"/>
                </a:solidFill>
              </a:defRPr>
            </a:lvl4pPr>
            <a:lvl5pPr>
              <a:lnSpc>
                <a:spcPct val="100000"/>
              </a:lnSpc>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72827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New sub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DF8E1642-E5BC-8AAC-05FC-CC4E2467D14C}"/>
              </a:ext>
            </a:extLst>
          </p:cNvPr>
          <p:cNvSpPr>
            <a:spLocks noGrp="1"/>
          </p:cNvSpPr>
          <p:nvPr>
            <p:ph type="sldNum" sz="quarter" idx="12"/>
          </p:nvPr>
        </p:nvSpPr>
        <p:spPr>
          <a:xfrm>
            <a:off x="838199" y="6097154"/>
            <a:ext cx="2743200" cy="365125"/>
          </a:xfrm>
        </p:spPr>
        <p:txBody>
          <a:bodyPr/>
          <a:lstStyle>
            <a:lvl1pPr algn="l">
              <a:defRPr baseline="0">
                <a:solidFill>
                  <a:srgbClr val="0F4C5A"/>
                </a:solidFill>
              </a:defRPr>
            </a:lvl1pPr>
          </a:lstStyle>
          <a:p>
            <a:fld id="{3F16EA7B-2868-4129-8CCC-8431B61BD75B}" type="slidenum">
              <a:rPr lang="en-US" smtClean="0"/>
              <a:pPr/>
              <a:t>‹#›</a:t>
            </a:fld>
            <a:endParaRPr lang="en-US" dirty="0"/>
          </a:p>
        </p:txBody>
      </p:sp>
      <p:sp>
        <p:nvSpPr>
          <p:cNvPr id="3" name="Title 1">
            <a:extLst>
              <a:ext uri="{FF2B5EF4-FFF2-40B4-BE49-F238E27FC236}">
                <a16:creationId xmlns:a16="http://schemas.microsoft.com/office/drawing/2014/main" id="{BCD34C80-76BB-260B-2B55-E2C543AAFFCF}"/>
              </a:ext>
            </a:extLst>
          </p:cNvPr>
          <p:cNvSpPr>
            <a:spLocks noGrp="1"/>
          </p:cNvSpPr>
          <p:nvPr>
            <p:ph type="title"/>
          </p:nvPr>
        </p:nvSpPr>
        <p:spPr>
          <a:xfrm>
            <a:off x="838200" y="1334845"/>
            <a:ext cx="7349836" cy="4214560"/>
          </a:xfrm>
        </p:spPr>
        <p:txBody>
          <a:bodyPr anchor="t"/>
          <a:lstStyle>
            <a:lvl1pPr>
              <a:defRPr b="1">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4" name="Text Placeholder 2">
            <a:extLst>
              <a:ext uri="{FF2B5EF4-FFF2-40B4-BE49-F238E27FC236}">
                <a16:creationId xmlns:a16="http://schemas.microsoft.com/office/drawing/2014/main" id="{D2DBA419-BBC5-3832-72DC-F646AE4A6EC3}"/>
              </a:ext>
            </a:extLst>
          </p:cNvPr>
          <p:cNvSpPr>
            <a:spLocks noGrp="1"/>
          </p:cNvSpPr>
          <p:nvPr>
            <p:ph type="body" sz="quarter" idx="13"/>
          </p:nvPr>
        </p:nvSpPr>
        <p:spPr>
          <a:xfrm>
            <a:off x="838199" y="321135"/>
            <a:ext cx="10899371" cy="906087"/>
          </a:xfrm>
        </p:spPr>
        <p:txBody>
          <a:bodyPr anchor="b">
            <a:normAutofit/>
          </a:bodyPr>
          <a:lstStyle>
            <a:lvl1pPr marL="0" indent="0">
              <a:buNone/>
              <a:defRPr sz="2400"/>
            </a:lvl1pPr>
          </a:lstStyle>
          <a:p>
            <a:pPr lvl="0"/>
            <a:r>
              <a:rPr lang="en-US" dirty="0"/>
              <a:t>Click to edit Master text styles</a:t>
            </a:r>
          </a:p>
        </p:txBody>
      </p:sp>
      <p:sp>
        <p:nvSpPr>
          <p:cNvPr id="12" name="Picture Placeholder 23">
            <a:extLst>
              <a:ext uri="{FF2B5EF4-FFF2-40B4-BE49-F238E27FC236}">
                <a16:creationId xmlns:a16="http://schemas.microsoft.com/office/drawing/2014/main" id="{B9EAC6A3-B6C8-3463-9893-924B2BEA00CB}"/>
              </a:ext>
            </a:extLst>
          </p:cNvPr>
          <p:cNvSpPr>
            <a:spLocks noGrp="1"/>
          </p:cNvSpPr>
          <p:nvPr>
            <p:ph type="pic" sz="quarter" idx="14"/>
          </p:nvPr>
        </p:nvSpPr>
        <p:spPr>
          <a:xfrm>
            <a:off x="7806088" y="8313"/>
            <a:ext cx="4532535" cy="6867624"/>
          </a:xfrm>
          <a:custGeom>
            <a:avLst/>
            <a:gdLst>
              <a:gd name="connsiteX0" fmla="*/ 3710922 w 7094483"/>
              <a:gd name="connsiteY0" fmla="*/ 0 h 6857999"/>
              <a:gd name="connsiteX1" fmla="*/ 7094483 w 7094483"/>
              <a:gd name="connsiteY1" fmla="*/ 0 h 6857999"/>
              <a:gd name="connsiteX2" fmla="*/ 3815364 w 7094483"/>
              <a:gd name="connsiteY2" fmla="*/ 6857999 h 6857999"/>
              <a:gd name="connsiteX3" fmla="*/ 0 w 7094483"/>
              <a:gd name="connsiteY3" fmla="*/ 6857999 h 6857999"/>
              <a:gd name="connsiteX4" fmla="*/ 0 w 7094483"/>
              <a:gd name="connsiteY4" fmla="*/ 1 h 6857999"/>
              <a:gd name="connsiteX5" fmla="*/ 3710922 w 7094483"/>
              <a:gd name="connsiteY5" fmla="*/ 1 h 6857999"/>
              <a:gd name="connsiteX0" fmla="*/ 3710922 w 7102674"/>
              <a:gd name="connsiteY0" fmla="*/ 0 h 6867624"/>
              <a:gd name="connsiteX1" fmla="*/ 7094483 w 7102674"/>
              <a:gd name="connsiteY1" fmla="*/ 0 h 6867624"/>
              <a:gd name="connsiteX2" fmla="*/ 7102674 w 7102674"/>
              <a:gd name="connsiteY2" fmla="*/ 6867624 h 6867624"/>
              <a:gd name="connsiteX3" fmla="*/ 0 w 7102674"/>
              <a:gd name="connsiteY3" fmla="*/ 6857999 h 6867624"/>
              <a:gd name="connsiteX4" fmla="*/ 0 w 7102674"/>
              <a:gd name="connsiteY4" fmla="*/ 1 h 6867624"/>
              <a:gd name="connsiteX5" fmla="*/ 3710922 w 7102674"/>
              <a:gd name="connsiteY5" fmla="*/ 1 h 6867624"/>
              <a:gd name="connsiteX6" fmla="*/ 3710922 w 7102674"/>
              <a:gd name="connsiteY6" fmla="*/ 0 h 6867624"/>
              <a:gd name="connsiteX0" fmla="*/ 3710922 w 7102674"/>
              <a:gd name="connsiteY0" fmla="*/ 0 h 6867624"/>
              <a:gd name="connsiteX1" fmla="*/ 7094483 w 7102674"/>
              <a:gd name="connsiteY1" fmla="*/ 0 h 6867624"/>
              <a:gd name="connsiteX2" fmla="*/ 7102674 w 7102674"/>
              <a:gd name="connsiteY2" fmla="*/ 6867624 h 6867624"/>
              <a:gd name="connsiteX3" fmla="*/ 0 w 7102674"/>
              <a:gd name="connsiteY3" fmla="*/ 6857999 h 6867624"/>
              <a:gd name="connsiteX4" fmla="*/ 1819065 w 7102674"/>
              <a:gd name="connsiteY4" fmla="*/ 9626 h 6867624"/>
              <a:gd name="connsiteX5" fmla="*/ 3710922 w 7102674"/>
              <a:gd name="connsiteY5" fmla="*/ 1 h 6867624"/>
              <a:gd name="connsiteX6" fmla="*/ 3710922 w 7102674"/>
              <a:gd name="connsiteY6" fmla="*/ 0 h 6867624"/>
              <a:gd name="connsiteX0" fmla="*/ 3311663 w 6703415"/>
              <a:gd name="connsiteY0" fmla="*/ 0 h 6867624"/>
              <a:gd name="connsiteX1" fmla="*/ 6695224 w 6703415"/>
              <a:gd name="connsiteY1" fmla="*/ 0 h 6867624"/>
              <a:gd name="connsiteX2" fmla="*/ 6703415 w 6703415"/>
              <a:gd name="connsiteY2" fmla="*/ 6867624 h 6867624"/>
              <a:gd name="connsiteX3" fmla="*/ 0 w 6703415"/>
              <a:gd name="connsiteY3" fmla="*/ 6857999 h 6867624"/>
              <a:gd name="connsiteX4" fmla="*/ 1419806 w 6703415"/>
              <a:gd name="connsiteY4" fmla="*/ 9626 h 6867624"/>
              <a:gd name="connsiteX5" fmla="*/ 3311663 w 6703415"/>
              <a:gd name="connsiteY5" fmla="*/ 1 h 6867624"/>
              <a:gd name="connsiteX6" fmla="*/ 3311663 w 6703415"/>
              <a:gd name="connsiteY6" fmla="*/ 0 h 6867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03415" h="6867624">
                <a:moveTo>
                  <a:pt x="3311663" y="0"/>
                </a:moveTo>
                <a:lnTo>
                  <a:pt x="6695224" y="0"/>
                </a:lnTo>
                <a:cubicBezTo>
                  <a:pt x="6697954" y="2289208"/>
                  <a:pt x="6700685" y="4578416"/>
                  <a:pt x="6703415" y="6867624"/>
                </a:cubicBezTo>
                <a:lnTo>
                  <a:pt x="0" y="6857999"/>
                </a:lnTo>
                <a:lnTo>
                  <a:pt x="1419806" y="9626"/>
                </a:lnTo>
                <a:lnTo>
                  <a:pt x="3311663" y="1"/>
                </a:lnTo>
                <a:lnTo>
                  <a:pt x="3311663" y="0"/>
                </a:lnTo>
                <a:close/>
              </a:path>
            </a:pathLst>
          </a:custGeom>
        </p:spPr>
        <p:txBody>
          <a:bodyPr wrap="square">
            <a:noAutofit/>
          </a:bodyPr>
          <a:lstStyle>
            <a:lvl1pPr marL="0" indent="0">
              <a:buNone/>
              <a:defRPr>
                <a:solidFill>
                  <a:schemeClr val="bg1"/>
                </a:solidFill>
              </a:defRPr>
            </a:lvl1pPr>
          </a:lstStyle>
          <a:p>
            <a:endParaRPr lang="en-US" dirty="0"/>
          </a:p>
        </p:txBody>
      </p:sp>
      <p:sp>
        <p:nvSpPr>
          <p:cNvPr id="13" name="TextBox 12">
            <a:extLst>
              <a:ext uri="{FF2B5EF4-FFF2-40B4-BE49-F238E27FC236}">
                <a16:creationId xmlns:a16="http://schemas.microsoft.com/office/drawing/2014/main" id="{81CB6A21-254E-DD8D-86A6-57C062CD63EF}"/>
              </a:ext>
            </a:extLst>
          </p:cNvPr>
          <p:cNvSpPr txBox="1"/>
          <p:nvPr userDrawn="1"/>
        </p:nvSpPr>
        <p:spPr>
          <a:xfrm>
            <a:off x="2406316" y="6237171"/>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69369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1051560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22823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pecial Table Layou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a:xfrm>
            <a:off x="838200" y="365125"/>
            <a:ext cx="10515600" cy="777875"/>
          </a:xfrm>
        </p:spPr>
        <p:txBody>
          <a:bodyPr anchor="b"/>
          <a:lstStyle>
            <a:lvl1pPr>
              <a:defRPr b="1" i="0" baseline="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295400"/>
            <a:ext cx="10515600" cy="5282381"/>
          </a:xfrm>
        </p:spPr>
        <p:txBody>
          <a:bodyPr/>
          <a:lstStyle>
            <a:lvl1pPr marL="0" indent="0">
              <a:lnSpc>
                <a:spcPct val="100000"/>
              </a:lnSpc>
              <a:spcBef>
                <a:spcPts val="500"/>
              </a:spcBef>
              <a:spcAft>
                <a:spcPts val="500"/>
              </a:spcAft>
              <a:buNone/>
              <a:defRPr/>
            </a:lvl1pPr>
            <a:lvl2pPr marL="0" indent="-228600">
              <a:lnSpc>
                <a:spcPct val="100000"/>
              </a:lnSpc>
              <a:spcAft>
                <a:spcPts val="500"/>
              </a:spcAft>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02647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no lis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baseline="0">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p:nvPr>
        </p:nvSpPr>
        <p:spPr>
          <a:xfrm>
            <a:off x="838200" y="1825624"/>
            <a:ext cx="10515600" cy="4752157"/>
          </a:xfrm>
        </p:spPr>
        <p:txBody>
          <a:bodyPr/>
          <a:lstStyle>
            <a:lvl1pPr marL="0" indent="0">
              <a:lnSpc>
                <a:spcPct val="100000"/>
              </a:lnSpc>
              <a:buNone/>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1759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p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265B34-FD59-CEBF-E27D-F760E2483A7B}"/>
              </a:ext>
            </a:extLst>
          </p:cNvPr>
          <p:cNvSpPr>
            <a:spLocks noGrp="1"/>
          </p:cNvSpPr>
          <p:nvPr>
            <p:ph type="sldNum" sz="quarter" idx="12"/>
          </p:nvPr>
        </p:nvSpPr>
        <p:spPr>
          <a:xfrm>
            <a:off x="9106988" y="6212657"/>
            <a:ext cx="2743200" cy="365125"/>
          </a:xfrm>
        </p:spPr>
        <p:txBody>
          <a:bodyPr/>
          <a:lstStyle>
            <a:lvl1pPr>
              <a:defRPr>
                <a:solidFill>
                  <a:srgbClr val="0F4C5A"/>
                </a:solidFill>
              </a:defRPr>
            </a:lvl1pPr>
          </a:lstStyle>
          <a:p>
            <a:fld id="{3F16EA7B-2868-4129-8CCC-8431B61BD75B}" type="slidenum">
              <a:rPr lang="en-US" smtClean="0"/>
              <a:pPr/>
              <a:t>‹#›</a:t>
            </a:fld>
            <a:endParaRPr lang="en-US" dirty="0"/>
          </a:p>
        </p:txBody>
      </p:sp>
      <p:sp>
        <p:nvSpPr>
          <p:cNvPr id="2" name="Title 1">
            <a:extLst>
              <a:ext uri="{FF2B5EF4-FFF2-40B4-BE49-F238E27FC236}">
                <a16:creationId xmlns:a16="http://schemas.microsoft.com/office/drawing/2014/main" id="{C5527FA1-B1EF-4C67-AD4C-E5771363463F}"/>
              </a:ext>
            </a:extLst>
          </p:cNvPr>
          <p:cNvSpPr>
            <a:spLocks noGrp="1"/>
          </p:cNvSpPr>
          <p:nvPr>
            <p:ph type="title"/>
          </p:nvPr>
        </p:nvSpPr>
        <p:spPr/>
        <p:txBody>
          <a:bodyPr anchor="b"/>
          <a:lstStyle>
            <a:lvl1pPr>
              <a:defRPr b="1" i="0">
                <a:solidFill>
                  <a:srgbClr val="024E68"/>
                </a:solidFill>
                <a:latin typeface="Calibri" panose="020F0502020204030204" pitchFamily="34" charset="0"/>
                <a:cs typeface="Calibri" panose="020F0502020204030204" pitchFamily="34" charset="0"/>
              </a:defRPr>
            </a:lvl1pPr>
          </a:lstStyle>
          <a:p>
            <a:r>
              <a:rPr lang="en-US" dirty="0"/>
              <a:t>Click to edit Master title</a:t>
            </a:r>
          </a:p>
        </p:txBody>
      </p:sp>
      <p:sp>
        <p:nvSpPr>
          <p:cNvPr id="3" name="Content Placeholder 2">
            <a:extLst>
              <a:ext uri="{FF2B5EF4-FFF2-40B4-BE49-F238E27FC236}">
                <a16:creationId xmlns:a16="http://schemas.microsoft.com/office/drawing/2014/main" id="{838295A3-311E-4C38-809B-8050C7A53C0A}"/>
              </a:ext>
            </a:extLst>
          </p:cNvPr>
          <p:cNvSpPr>
            <a:spLocks noGrp="1"/>
          </p:cNvSpPr>
          <p:nvPr>
            <p:ph idx="1" hasCustomPrompt="1"/>
          </p:nvPr>
        </p:nvSpPr>
        <p:spPr>
          <a:xfrm>
            <a:off x="838200" y="1825624"/>
            <a:ext cx="6641360" cy="4752157"/>
          </a:xfrm>
        </p:spPr>
        <p:txBody>
          <a:bodyPr/>
          <a:lstStyle>
            <a:lvl1pPr>
              <a:lnSpc>
                <a:spcPct val="100000"/>
              </a:lnSpc>
              <a:defRPr/>
            </a:lvl1pPr>
            <a:lvl2pPr marL="685800" indent="-228600">
              <a:lnSpc>
                <a:spcPct val="100000"/>
              </a:lnSpc>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5B738442-E444-A34B-0E68-5B809DADB59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96200" y="1676400"/>
            <a:ext cx="4033142" cy="4038600"/>
          </a:xfrm>
          <a:prstGeom prst="rect">
            <a:avLst/>
          </a:prstGeom>
        </p:spPr>
      </p:pic>
      <p:sp>
        <p:nvSpPr>
          <p:cNvPr id="7" name="Content Placeholder 2">
            <a:extLst>
              <a:ext uri="{FF2B5EF4-FFF2-40B4-BE49-F238E27FC236}">
                <a16:creationId xmlns:a16="http://schemas.microsoft.com/office/drawing/2014/main" id="{7258FCB8-F144-0C6F-ED66-7D2499911C07}"/>
              </a:ext>
            </a:extLst>
          </p:cNvPr>
          <p:cNvSpPr>
            <a:spLocks noGrp="1"/>
          </p:cNvSpPr>
          <p:nvPr>
            <p:ph idx="13" hasCustomPrompt="1"/>
          </p:nvPr>
        </p:nvSpPr>
        <p:spPr>
          <a:xfrm>
            <a:off x="7924800" y="1905000"/>
            <a:ext cx="3505200" cy="3267901"/>
          </a:xfrm>
        </p:spPr>
        <p:txBody>
          <a:bodyPr/>
          <a:lstStyle>
            <a:lvl1pPr marL="0" indent="0">
              <a:lnSpc>
                <a:spcPct val="100000"/>
              </a:lnSpc>
              <a:buNone/>
              <a:defRPr b="1"/>
            </a:lvl1pPr>
            <a:lvl2pPr marL="0" indent="0">
              <a:lnSpc>
                <a:spcPct val="100000"/>
              </a:lnSpc>
              <a:buNone/>
              <a:tabLst/>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9742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aragraph, List">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a:xfrm>
            <a:off x="9107424" y="6208776"/>
            <a:ext cx="2743200" cy="365125"/>
          </a:xfrm>
          <a:ln/>
        </p:spPr>
        <p:txBody>
          <a:bodyPr/>
          <a:lstStyle>
            <a:lvl1pPr>
              <a:defRPr>
                <a:solidFill>
                  <a:srgbClr val="0F4C5A"/>
                </a:solidFill>
              </a:defRPr>
            </a:lvl1pPr>
          </a:lstStyle>
          <a:p>
            <a:pPr>
              <a:defRPr/>
            </a:pPr>
            <a:fld id="{AECA84E8-8966-445B-8C3B-6E846FF49667}" type="slidenum">
              <a:rPr lang="en-US" altLang="en-US" smtClean="0"/>
              <a:pPr>
                <a:defRPr/>
              </a:pPr>
              <a:t>‹#›</a:t>
            </a:fld>
            <a:endParaRPr lang="en-US" altLang="en-US" sz="1400" dirty="0">
              <a:latin typeface="Times" panose="02020603050405020304" pitchFamily="18" charset="0"/>
            </a:endParaRPr>
          </a:p>
        </p:txBody>
      </p:sp>
      <p:sp>
        <p:nvSpPr>
          <p:cNvPr id="2" name="Title 1"/>
          <p:cNvSpPr>
            <a:spLocks noGrp="1"/>
          </p:cNvSpPr>
          <p:nvPr>
            <p:ph type="title"/>
          </p:nvPr>
        </p:nvSpPr>
        <p:spPr>
          <a:xfrm>
            <a:off x="841248" y="365760"/>
            <a:ext cx="10363200" cy="1219200"/>
          </a:xfrm>
        </p:spPr>
        <p:txBody>
          <a:bodyPr anchor="b"/>
          <a:lstStyle>
            <a:lvl1pPr algn="l">
              <a:defRPr/>
            </a:lvl1pPr>
          </a:lstStyle>
          <a:p>
            <a:r>
              <a:rPr lang="en-US" dirty="0"/>
              <a:t>Click to edit Master title style</a:t>
            </a:r>
          </a:p>
        </p:txBody>
      </p:sp>
      <p:sp>
        <p:nvSpPr>
          <p:cNvPr id="7" name="Rectangle 3"/>
          <p:cNvSpPr>
            <a:spLocks noGrp="1" noChangeArrowheads="1"/>
          </p:cNvSpPr>
          <p:nvPr>
            <p:ph idx="1" hasCustomPrompt="1"/>
          </p:nvPr>
        </p:nvSpPr>
        <p:spPr bwMode="auto">
          <a:xfrm>
            <a:off x="841248" y="1752600"/>
            <a:ext cx="10363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spcAft>
                <a:spcPts val="1000"/>
              </a:spcAft>
              <a:buNone/>
              <a:defRPr/>
            </a:lvl1pPr>
            <a:lvl2pPr marL="228600" indent="-228600">
              <a:buSzPct val="110000"/>
              <a:tabLst/>
              <a:defRPr/>
            </a:lvl2pPr>
            <a:lvl3pPr marL="574675" indent="-231775">
              <a:tabLst/>
              <a:defRPr/>
            </a:lvl3pPr>
          </a:lstStyle>
          <a:p>
            <a:pPr lvl="0"/>
            <a:r>
              <a:rPr lang="en-US" altLang="en-US" noProof="0" dirty="0"/>
              <a:t>Edit Master text styles</a:t>
            </a:r>
          </a:p>
          <a:p>
            <a:pPr lvl="1"/>
            <a:r>
              <a:rPr lang="en-US" altLang="en-US" noProof="0" dirty="0"/>
              <a:t>Second level</a:t>
            </a:r>
          </a:p>
          <a:p>
            <a:pPr lvl="2"/>
            <a:r>
              <a:rPr lang="en-US" altLang="en-US" noProof="0" dirty="0"/>
              <a:t>Third level</a:t>
            </a:r>
          </a:p>
          <a:p>
            <a:pPr lvl="3"/>
            <a:r>
              <a:rPr lang="en-US" altLang="en-US" noProof="0" dirty="0"/>
              <a:t>Fourth level</a:t>
            </a:r>
          </a:p>
          <a:p>
            <a:pPr lvl="4"/>
            <a:r>
              <a:rPr lang="en-US" altLang="en-US" noProof="0" dirty="0"/>
              <a:t>Fifth level</a:t>
            </a:r>
          </a:p>
        </p:txBody>
      </p:sp>
    </p:spTree>
    <p:extLst>
      <p:ext uri="{BB962C8B-B14F-4D97-AF65-F5344CB8AC3E}">
        <p14:creationId xmlns:p14="http://schemas.microsoft.com/office/powerpoint/2010/main" val="1931874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finition slide">
    <p:spTree>
      <p:nvGrpSpPr>
        <p:cNvPr id="1" name=""/>
        <p:cNvGrpSpPr/>
        <p:nvPr/>
      </p:nvGrpSpPr>
      <p:grpSpPr>
        <a:xfrm>
          <a:off x="0" y="0"/>
          <a:ext cx="0" cy="0"/>
          <a:chOff x="0" y="0"/>
          <a:chExt cx="0" cy="0"/>
        </a:xfrm>
      </p:grpSpPr>
      <p:sp>
        <p:nvSpPr>
          <p:cNvPr id="6" name="Rectangle 6"/>
          <p:cNvSpPr>
            <a:spLocks noGrp="1" noChangeArrowheads="1"/>
          </p:cNvSpPr>
          <p:nvPr>
            <p:ph type="sldNum" sz="quarter" idx="12"/>
          </p:nvPr>
        </p:nvSpPr>
        <p:spPr>
          <a:xfrm>
            <a:off x="9107424" y="6208776"/>
            <a:ext cx="2743200" cy="365125"/>
          </a:xfrm>
          <a:ln/>
        </p:spPr>
        <p:txBody>
          <a:bodyPr/>
          <a:lstStyle>
            <a:lvl1pPr>
              <a:defRPr/>
            </a:lvl1pPr>
          </a:lstStyle>
          <a:p>
            <a:pPr>
              <a:defRPr/>
            </a:pPr>
            <a:fld id="{AECA84E8-8966-445B-8C3B-6E846FF49667}" type="slidenum">
              <a:rPr lang="en-US" altLang="en-US"/>
              <a:pPr>
                <a:defRPr/>
              </a:pPr>
              <a:t>‹#›</a:t>
            </a:fld>
            <a:endParaRPr lang="en-US" altLang="en-US" sz="1400">
              <a:latin typeface="Times" panose="02020603050405020304" pitchFamily="18" charset="0"/>
            </a:endParaRPr>
          </a:p>
        </p:txBody>
      </p:sp>
      <p:sp>
        <p:nvSpPr>
          <p:cNvPr id="3" name="Title 1">
            <a:extLst>
              <a:ext uri="{FF2B5EF4-FFF2-40B4-BE49-F238E27FC236}">
                <a16:creationId xmlns:a16="http://schemas.microsoft.com/office/drawing/2014/main" id="{7905C175-D45D-AA0B-D9C8-47B8159BCEBB}"/>
              </a:ext>
            </a:extLst>
          </p:cNvPr>
          <p:cNvSpPr>
            <a:spLocks noGrp="1"/>
          </p:cNvSpPr>
          <p:nvPr>
            <p:ph type="title"/>
          </p:nvPr>
        </p:nvSpPr>
        <p:spPr>
          <a:xfrm>
            <a:off x="914400" y="304800"/>
            <a:ext cx="10363200" cy="1295400"/>
          </a:xfrm>
        </p:spPr>
        <p:txBody>
          <a:bodyPr anchor="b"/>
          <a:lstStyle>
            <a:lvl1pPr algn="l">
              <a:defRPr/>
            </a:lvl1pPr>
          </a:lstStyle>
          <a:p>
            <a:r>
              <a:rPr lang="en-US" dirty="0"/>
              <a:t>Click to edit Master title style</a:t>
            </a:r>
          </a:p>
        </p:txBody>
      </p:sp>
      <p:sp>
        <p:nvSpPr>
          <p:cNvPr id="7" name="Rectangle 3"/>
          <p:cNvSpPr>
            <a:spLocks noGrp="1" noChangeArrowheads="1"/>
          </p:cNvSpPr>
          <p:nvPr>
            <p:ph idx="1" hasCustomPrompt="1"/>
          </p:nvPr>
        </p:nvSpPr>
        <p:spPr bwMode="auto">
          <a:xfrm>
            <a:off x="914400" y="1981200"/>
            <a:ext cx="103632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0" indent="0">
              <a:buNone/>
              <a:defRPr sz="3600"/>
            </a:lvl1pPr>
            <a:lvl2pPr marL="228600" indent="-228600">
              <a:buSzPct val="110000"/>
              <a:defRPr sz="1800"/>
            </a:lvl2pPr>
            <a:lvl3pPr marL="457200">
              <a:defRPr/>
            </a:lvl3pPr>
          </a:lstStyle>
          <a:p>
            <a:pPr lvl="0"/>
            <a:r>
              <a:rPr lang="en-US" altLang="en-US" noProof="0" dirty="0"/>
              <a:t>Edit Master text styles</a:t>
            </a:r>
          </a:p>
        </p:txBody>
      </p:sp>
      <p:sp>
        <p:nvSpPr>
          <p:cNvPr id="8" name="Rectangle 3">
            <a:extLst>
              <a:ext uri="{FF2B5EF4-FFF2-40B4-BE49-F238E27FC236}">
                <a16:creationId xmlns:a16="http://schemas.microsoft.com/office/drawing/2014/main" id="{F163B215-361F-2A38-CD50-7291376DFD1F}"/>
              </a:ext>
            </a:extLst>
          </p:cNvPr>
          <p:cNvSpPr>
            <a:spLocks noGrp="1" noChangeArrowheads="1"/>
          </p:cNvSpPr>
          <p:nvPr>
            <p:ph idx="13" hasCustomPrompt="1"/>
          </p:nvPr>
        </p:nvSpPr>
        <p:spPr bwMode="auto">
          <a:xfrm>
            <a:off x="914400" y="4495800"/>
            <a:ext cx="103632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0" indent="0" algn="r">
              <a:buNone/>
              <a:defRPr sz="2400"/>
            </a:lvl1pPr>
            <a:lvl2pPr marL="228600" indent="-228600">
              <a:buSzPct val="110000"/>
              <a:defRPr sz="1800"/>
            </a:lvl2pPr>
            <a:lvl3pPr marL="457200">
              <a:defRPr/>
            </a:lvl3pPr>
          </a:lstStyle>
          <a:p>
            <a:pPr lvl="0"/>
            <a:r>
              <a:rPr lang="en-US" altLang="en-US" noProof="0" dirty="0"/>
              <a:t>Edit Master text styles</a:t>
            </a:r>
          </a:p>
        </p:txBody>
      </p:sp>
      <p:sp>
        <p:nvSpPr>
          <p:cNvPr id="2" name="Rectangle 1">
            <a:extLst>
              <a:ext uri="{FF2B5EF4-FFF2-40B4-BE49-F238E27FC236}">
                <a16:creationId xmlns:a16="http://schemas.microsoft.com/office/drawing/2014/main" id="{5A1268B4-7B63-8A86-38B2-EABB526F6947}"/>
              </a:ext>
              <a:ext uri="{C183D7F6-B498-43B3-948B-1728B52AA6E4}">
                <adec:decorative xmlns:adec="http://schemas.microsoft.com/office/drawing/2017/decorative" val="1"/>
              </a:ext>
            </a:extLst>
          </p:cNvPr>
          <p:cNvSpPr/>
          <p:nvPr userDrawn="1"/>
        </p:nvSpPr>
        <p:spPr>
          <a:xfrm>
            <a:off x="914400" y="1694688"/>
            <a:ext cx="12192000" cy="4343400"/>
          </a:xfrm>
          <a:prstGeom prst="rect">
            <a:avLst/>
          </a:prstGeom>
          <a:gradFill flip="none" rotWithShape="1">
            <a:gsLst>
              <a:gs pos="0">
                <a:srgbClr val="3B3838">
                  <a:alpha val="27059"/>
                </a:srgbClr>
              </a:gs>
              <a:gs pos="19000">
                <a:srgbClr val="AFABAB">
                  <a:alpha val="18039"/>
                </a:srgbClr>
              </a:gs>
              <a:gs pos="100000">
                <a:srgbClr val="FFFFFF">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entagon 8">
            <a:extLst>
              <a:ext uri="{FF2B5EF4-FFF2-40B4-BE49-F238E27FC236}">
                <a16:creationId xmlns:a16="http://schemas.microsoft.com/office/drawing/2014/main" id="{100F21FE-47FD-6932-B4BD-7D3C704548D8}"/>
              </a:ext>
              <a:ext uri="{C183D7F6-B498-43B3-948B-1728B52AA6E4}">
                <adec:decorative xmlns:adec="http://schemas.microsoft.com/office/drawing/2017/decorative" val="1"/>
              </a:ext>
            </a:extLst>
          </p:cNvPr>
          <p:cNvSpPr/>
          <p:nvPr userDrawn="1"/>
        </p:nvSpPr>
        <p:spPr>
          <a:xfrm rot="5400000">
            <a:off x="228600" y="152400"/>
            <a:ext cx="838200" cy="533400"/>
          </a:xfrm>
          <a:prstGeom prst="homePlate">
            <a:avLst/>
          </a:prstGeom>
          <a:solidFill>
            <a:srgbClr val="0F84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F4C5A"/>
              </a:solidFill>
            </a:endParaRPr>
          </a:p>
        </p:txBody>
      </p:sp>
    </p:spTree>
    <p:extLst>
      <p:ext uri="{BB962C8B-B14F-4D97-AF65-F5344CB8AC3E}">
        <p14:creationId xmlns:p14="http://schemas.microsoft.com/office/powerpoint/2010/main" val="2024819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ld do not use">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10363200" cy="1295400"/>
          </a:xfrm>
        </p:spPr>
        <p:txBody>
          <a:bodyPr anchor="b"/>
          <a:lstStyle>
            <a:lvl1pPr algn="l">
              <a:defRPr/>
            </a:lvl1pPr>
          </a:lstStyle>
          <a:p>
            <a:r>
              <a:rPr lang="en-US" dirty="0"/>
              <a:t>Click to edit Master title style</a:t>
            </a:r>
          </a:p>
        </p:txBody>
      </p:sp>
      <p:sp>
        <p:nvSpPr>
          <p:cNvPr id="7" name="Rectangle 3"/>
          <p:cNvSpPr>
            <a:spLocks noGrp="1" noChangeArrowheads="1"/>
          </p:cNvSpPr>
          <p:nvPr>
            <p:ph idx="1" hasCustomPrompt="1"/>
          </p:nvPr>
        </p:nvSpPr>
        <p:spPr bwMode="auto">
          <a:xfrm>
            <a:off x="914400" y="1828800"/>
            <a:ext cx="10363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buNone/>
              <a:defRPr/>
            </a:lvl1pPr>
            <a:lvl2pPr marL="457200" indent="-228600">
              <a:buSzPct val="110000"/>
              <a:defRPr/>
            </a:lvl2pPr>
            <a:lvl3pPr marL="457200">
              <a:defRPr/>
            </a:lvl3pPr>
          </a:lstStyle>
          <a:p>
            <a:pPr lvl="0"/>
            <a:r>
              <a:rPr lang="en-US" altLang="en-US" noProof="0" dirty="0"/>
              <a:t>Edit Master text styles</a:t>
            </a:r>
          </a:p>
          <a:p>
            <a:pPr lvl="1"/>
            <a:r>
              <a:rPr lang="en-US" altLang="en-US" noProof="0" dirty="0"/>
              <a:t>Second level</a:t>
            </a:r>
          </a:p>
          <a:p>
            <a:pPr lvl="2"/>
            <a:r>
              <a:rPr lang="en-US" altLang="en-US" noProof="0" dirty="0"/>
              <a:t>Third level</a:t>
            </a:r>
          </a:p>
          <a:p>
            <a:pPr lvl="3"/>
            <a:r>
              <a:rPr lang="en-US" altLang="en-US" noProof="0" dirty="0"/>
              <a:t>Fourth level</a:t>
            </a:r>
          </a:p>
          <a:p>
            <a:pPr lvl="4"/>
            <a:r>
              <a:rPr lang="en-US" altLang="en-US" noProof="0" dirty="0"/>
              <a:t>Fifth level</a:t>
            </a:r>
          </a:p>
        </p:txBody>
      </p:sp>
      <p:sp>
        <p:nvSpPr>
          <p:cNvPr id="4" name="Rectangle 4"/>
          <p:cNvSpPr>
            <a:spLocks noGrp="1" noChangeArrowheads="1"/>
          </p:cNvSpPr>
          <p:nvPr>
            <p:ph type="dt" sz="half" idx="10"/>
          </p:nvPr>
        </p:nvSpPr>
        <p:spPr>
          <a:xfrm>
            <a:off x="838200" y="6356350"/>
            <a:ext cx="2743200" cy="365125"/>
          </a:xfrm>
          <a:prstGeom prst="rect">
            <a:avLst/>
          </a:prstGeom>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xfrm>
            <a:off x="4038600" y="6356350"/>
            <a:ext cx="4114800" cy="365125"/>
          </a:xfrm>
          <a:prstGeom prst="rect">
            <a:avLst/>
          </a:prstGeom>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ECA84E8-8966-445B-8C3B-6E846FF49667}" type="slidenum">
              <a:rPr lang="en-US" altLang="en-US"/>
              <a:pPr>
                <a:defRPr/>
              </a:pPr>
              <a:t>‹#›</a:t>
            </a:fld>
            <a:endParaRPr lang="en-US" altLang="en-US" sz="1400">
              <a:latin typeface="Times" panose="02020603050405020304" pitchFamily="18" charset="0"/>
            </a:endParaRPr>
          </a:p>
        </p:txBody>
      </p:sp>
    </p:spTree>
    <p:extLst>
      <p:ext uri="{BB962C8B-B14F-4D97-AF65-F5344CB8AC3E}">
        <p14:creationId xmlns:p14="http://schemas.microsoft.com/office/powerpoint/2010/main" val="2556024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6">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763B6B-2E2C-4737-9303-620BA1BD19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EF790A3-36E0-4385-9545-A18CD8F8BA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806829E1-00C3-4E6B-8476-5192532587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rgbClr val="024E68"/>
                </a:solidFill>
              </a:defRPr>
            </a:lvl1pPr>
          </a:lstStyle>
          <a:p>
            <a:fld id="{3F16EA7B-2868-4129-8CCC-8431B61BD75B}" type="slidenum">
              <a:rPr lang="en-US" smtClean="0"/>
              <a:pPr/>
              <a:t>‹#›</a:t>
            </a:fld>
            <a:endParaRPr lang="en-US" dirty="0"/>
          </a:p>
        </p:txBody>
      </p:sp>
    </p:spTree>
    <p:extLst>
      <p:ext uri="{BB962C8B-B14F-4D97-AF65-F5344CB8AC3E}">
        <p14:creationId xmlns:p14="http://schemas.microsoft.com/office/powerpoint/2010/main" val="2527599808"/>
      </p:ext>
    </p:extLst>
  </p:cSld>
  <p:clrMap bg1="lt1" tx1="dk1" bg2="lt2" tx2="dk2" accent1="accent1" accent2="accent2" accent3="accent3" accent4="accent4" accent5="accent5" accent6="accent6" hlink="hlink" folHlink="folHlink"/>
  <p:sldLayoutIdLst>
    <p:sldLayoutId id="2147483754" r:id="rId1"/>
    <p:sldLayoutId id="2147483776" r:id="rId2"/>
    <p:sldLayoutId id="2147483755" r:id="rId3"/>
    <p:sldLayoutId id="2147483796" r:id="rId4"/>
    <p:sldLayoutId id="2147483785" r:id="rId5"/>
    <p:sldLayoutId id="2147483788" r:id="rId6"/>
    <p:sldLayoutId id="2147483786" r:id="rId7"/>
    <p:sldLayoutId id="2147483797" r:id="rId8"/>
    <p:sldLayoutId id="2147483775" r:id="rId9"/>
    <p:sldLayoutId id="2147483787" r:id="rId10"/>
    <p:sldLayoutId id="2147483756" r:id="rId11"/>
    <p:sldLayoutId id="2147483774" r:id="rId12"/>
    <p:sldLayoutId id="2147483758" r:id="rId13"/>
    <p:sldLayoutId id="2147483759" r:id="rId14"/>
    <p:sldLayoutId id="2147483760" r:id="rId15"/>
    <p:sldLayoutId id="2147483779" r:id="rId16"/>
    <p:sldLayoutId id="2147483761" r:id="rId17"/>
    <p:sldLayoutId id="2147483793" r:id="rId18"/>
    <p:sldLayoutId id="2147483789" r:id="rId19"/>
    <p:sldLayoutId id="2147483790" r:id="rId20"/>
    <p:sldLayoutId id="2147483791" r:id="rId21"/>
    <p:sldLayoutId id="2147483792" r:id="rId22"/>
    <p:sldLayoutId id="2147483794" r:id="rId23"/>
    <p:sldLayoutId id="2147483795" r:id="rId24"/>
  </p:sldLayoutIdLst>
  <p:hf hdr="0" ftr="0" dt="0"/>
  <p:txStyles>
    <p:titleStyle>
      <a:lvl1pPr algn="l" defTabSz="914400" rtl="0" eaLnBrk="1" latinLnBrk="0" hangingPunct="1">
        <a:lnSpc>
          <a:spcPct val="90000"/>
        </a:lnSpc>
        <a:spcBef>
          <a:spcPct val="0"/>
        </a:spcBef>
        <a:buNone/>
        <a:defRPr sz="4500" b="1" i="0" kern="1200">
          <a:solidFill>
            <a:srgbClr val="024E68"/>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gigeconomydata.org/basics/how-many-gig-workers-are-there.htm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hyperlink" Target="https://www.sba.gov/business-guide/manage-your-business/marketing-sales" TargetMode="External"/><Relationship Id="rId2" Type="http://schemas.openxmlformats.org/officeDocument/2006/relationships/hyperlink" Target="https://www.sba.gov/business-guide/plan-your-business/market-research-competitive-analysis"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score.org/"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www.sba.gov/local-assistance/resource-partners/womens-business-centers" TargetMode="External"/><Relationship Id="rId4" Type="http://schemas.openxmlformats.org/officeDocument/2006/relationships/hyperlink" Target="https://www.sba.gov/local-assistance/resource-partners/veterans-business-outreach-centers-vboc"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1.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hyperlink" Target="https://www.irs.gov/newsroom/tips-for-choosing-a-tax-return-preparer" TargetMode="Externa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myfreetaxes.com/taxguides"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hyperlink" Target="https://www.irs.gov/businesses/small-businesses-self-employed/self-employed-individuals-tax-center" TargetMode="External"/><Relationship Id="rId4" Type="http://schemas.openxmlformats.org/officeDocument/2006/relationships/hyperlink" Target="https://www.nerdwallet.com/article/taxes/cpa-near-m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www.ssa.gov/pubs/EN-05-10022.pdf"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2.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a:xfrm>
            <a:off x="4724400" y="2627313"/>
            <a:ext cx="7239000" cy="1792287"/>
          </a:xfrm>
        </p:spPr>
        <p:txBody>
          <a:bodyPr>
            <a:normAutofit/>
          </a:bodyPr>
          <a:lstStyle/>
          <a:p>
            <a:r>
              <a:rPr lang="en-US" altLang="en-US" dirty="0"/>
              <a:t>Self-Employment Work Incentives</a:t>
            </a:r>
          </a:p>
        </p:txBody>
      </p:sp>
      <p:sp>
        <p:nvSpPr>
          <p:cNvPr id="8195" name="Subtitle 2"/>
          <p:cNvSpPr>
            <a:spLocks noGrp="1"/>
          </p:cNvSpPr>
          <p:nvPr>
            <p:ph type="subTitle" idx="1"/>
          </p:nvPr>
        </p:nvSpPr>
        <p:spPr>
          <a:xfrm>
            <a:off x="4724400" y="2100263"/>
            <a:ext cx="7239000" cy="527050"/>
          </a:xfrm>
        </p:spPr>
        <p:txBody>
          <a:bodyPr/>
          <a:lstStyle/>
          <a:p>
            <a:r>
              <a:rPr lang="en-US" dirty="0"/>
              <a:t>Introduction to Self-Employment: Session 1</a:t>
            </a:r>
          </a:p>
        </p:txBody>
      </p:sp>
      <p:pic>
        <p:nvPicPr>
          <p:cNvPr id="8197" name="Picture Placeholder 8196" descr="Cornell University shield and ILR School Logo">
            <a:extLst>
              <a:ext uri="{FF2B5EF4-FFF2-40B4-BE49-F238E27FC236}">
                <a16:creationId xmlns:a16="http://schemas.microsoft.com/office/drawing/2014/main" id="{6AF17054-74F0-50E8-BBCF-2ABA5AF6C6F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 r="20"/>
          <a:stretch/>
        </p:blipFill>
        <p:spPr>
          <a:xfrm>
            <a:off x="5653769" y="762000"/>
            <a:ext cx="4023631" cy="914400"/>
          </a:xfrm>
        </p:spPr>
      </p:pic>
      <p:sp>
        <p:nvSpPr>
          <p:cNvPr id="9" name="Text Placeholder 8">
            <a:extLst>
              <a:ext uri="{FF2B5EF4-FFF2-40B4-BE49-F238E27FC236}">
                <a16:creationId xmlns:a16="http://schemas.microsoft.com/office/drawing/2014/main" id="{655E22DE-0409-5B96-FF0E-71AE936ED597}"/>
              </a:ext>
            </a:extLst>
          </p:cNvPr>
          <p:cNvSpPr>
            <a:spLocks noGrp="1"/>
          </p:cNvSpPr>
          <p:nvPr>
            <p:ph type="body" sz="quarter" idx="14"/>
          </p:nvPr>
        </p:nvSpPr>
        <p:spPr>
          <a:xfrm>
            <a:off x="4267200" y="4953000"/>
            <a:ext cx="6248400" cy="1371600"/>
          </a:xfrm>
        </p:spPr>
        <p:txBody>
          <a:bodyPr/>
          <a:lstStyle/>
          <a:p>
            <a:r>
              <a:rPr lang="en-US" dirty="0"/>
              <a:t>Work Incentive Support Center</a:t>
            </a:r>
          </a:p>
          <a:p>
            <a:r>
              <a:rPr lang="en-US" altLang="en-US" dirty="0"/>
              <a:t>Disability, Workplace, and Employment Support Practice Online Professional Programs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E6336F-C9D6-CDAE-295E-B7AEA68FE22D}"/>
              </a:ext>
            </a:extLst>
          </p:cNvPr>
          <p:cNvSpPr>
            <a:spLocks noGrp="1"/>
          </p:cNvSpPr>
          <p:nvPr>
            <p:ph type="sldNum" sz="quarter" idx="12"/>
          </p:nvPr>
        </p:nvSpPr>
        <p:spPr/>
        <p:txBody>
          <a:bodyPr/>
          <a:lstStyle/>
          <a:p>
            <a:fld id="{3F16EA7B-2868-4129-8CCC-8431B61BD75B}" type="slidenum">
              <a:rPr lang="en-US" smtClean="0"/>
              <a:pPr/>
              <a:t>10</a:t>
            </a:fld>
            <a:endParaRPr lang="en-US" dirty="0"/>
          </a:p>
        </p:txBody>
      </p:sp>
      <p:sp>
        <p:nvSpPr>
          <p:cNvPr id="3" name="Title 2">
            <a:extLst>
              <a:ext uri="{FF2B5EF4-FFF2-40B4-BE49-F238E27FC236}">
                <a16:creationId xmlns:a16="http://schemas.microsoft.com/office/drawing/2014/main" id="{F01E19D9-8031-FCDC-872B-D8973FBA3CE3}"/>
              </a:ext>
            </a:extLst>
          </p:cNvPr>
          <p:cNvSpPr>
            <a:spLocks noGrp="1"/>
          </p:cNvSpPr>
          <p:nvPr>
            <p:ph type="title"/>
          </p:nvPr>
        </p:nvSpPr>
        <p:spPr/>
        <p:txBody>
          <a:bodyPr/>
          <a:lstStyle/>
          <a:p>
            <a:r>
              <a:rPr lang="en-US" dirty="0"/>
              <a:t>Characteristics of Self-Employment</a:t>
            </a:r>
          </a:p>
        </p:txBody>
      </p:sp>
      <p:sp>
        <p:nvSpPr>
          <p:cNvPr id="4" name="Content Placeholder 3">
            <a:extLst>
              <a:ext uri="{FF2B5EF4-FFF2-40B4-BE49-F238E27FC236}">
                <a16:creationId xmlns:a16="http://schemas.microsoft.com/office/drawing/2014/main" id="{070F61C9-C64D-8552-BC90-463C6E422775}"/>
              </a:ext>
            </a:extLst>
          </p:cNvPr>
          <p:cNvSpPr>
            <a:spLocks noGrp="1"/>
          </p:cNvSpPr>
          <p:nvPr>
            <p:ph idx="1"/>
          </p:nvPr>
        </p:nvSpPr>
        <p:spPr/>
        <p:txBody>
          <a:bodyPr/>
          <a:lstStyle/>
          <a:p>
            <a:r>
              <a:rPr lang="en-US" dirty="0"/>
              <a:t>Flexibility to work your own schedule without being tied to one employer</a:t>
            </a:r>
          </a:p>
          <a:p>
            <a:r>
              <a:rPr lang="en-US" dirty="0"/>
              <a:t>Special tax rules: payment of estimated taxes each quarter and filing specialized tax forms</a:t>
            </a:r>
          </a:p>
          <a:p>
            <a:r>
              <a:rPr lang="en-US" dirty="0"/>
              <a:t>Receiving an IRS Form 1099-NEC documenting income based on services performed for others</a:t>
            </a:r>
          </a:p>
          <a:p>
            <a:r>
              <a:rPr lang="en-US" dirty="0"/>
              <a:t>Greater risk related to income fluctuations and a lack of protection under systems such as Unemployment Insurance and Workers’ Compensation</a:t>
            </a:r>
          </a:p>
        </p:txBody>
      </p:sp>
    </p:spTree>
    <p:extLst>
      <p:ext uri="{BB962C8B-B14F-4D97-AF65-F5344CB8AC3E}">
        <p14:creationId xmlns:p14="http://schemas.microsoft.com/office/powerpoint/2010/main" val="2862594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F3E28E-DD10-C64B-01C9-865F2A560BF1}"/>
              </a:ext>
            </a:extLst>
          </p:cNvPr>
          <p:cNvSpPr>
            <a:spLocks noGrp="1"/>
          </p:cNvSpPr>
          <p:nvPr>
            <p:ph type="sldNum" sz="quarter" idx="12"/>
          </p:nvPr>
        </p:nvSpPr>
        <p:spPr/>
        <p:txBody>
          <a:bodyPr/>
          <a:lstStyle/>
          <a:p>
            <a:fld id="{3F16EA7B-2868-4129-8CCC-8431B61BD75B}" type="slidenum">
              <a:rPr lang="en-US" smtClean="0"/>
              <a:pPr/>
              <a:t>11</a:t>
            </a:fld>
            <a:endParaRPr lang="en-US" dirty="0"/>
          </a:p>
        </p:txBody>
      </p:sp>
      <p:sp>
        <p:nvSpPr>
          <p:cNvPr id="3" name="Title 2">
            <a:extLst>
              <a:ext uri="{FF2B5EF4-FFF2-40B4-BE49-F238E27FC236}">
                <a16:creationId xmlns:a16="http://schemas.microsoft.com/office/drawing/2014/main" id="{FF68D2F4-E8C9-C623-67B2-D3EED2B9C915}"/>
              </a:ext>
            </a:extLst>
          </p:cNvPr>
          <p:cNvSpPr>
            <a:spLocks noGrp="1"/>
          </p:cNvSpPr>
          <p:nvPr>
            <p:ph type="title"/>
          </p:nvPr>
        </p:nvSpPr>
        <p:spPr/>
        <p:txBody>
          <a:bodyPr/>
          <a:lstStyle/>
          <a:p>
            <a:r>
              <a:rPr lang="en-US" dirty="0"/>
              <a:t>What Is Gig Work?</a:t>
            </a:r>
          </a:p>
        </p:txBody>
      </p:sp>
      <p:sp>
        <p:nvSpPr>
          <p:cNvPr id="4" name="Content Placeholder 3">
            <a:extLst>
              <a:ext uri="{FF2B5EF4-FFF2-40B4-BE49-F238E27FC236}">
                <a16:creationId xmlns:a16="http://schemas.microsoft.com/office/drawing/2014/main" id="{CFBC57A9-932A-3D7D-4702-3BC9291B7CFD}"/>
              </a:ext>
            </a:extLst>
          </p:cNvPr>
          <p:cNvSpPr>
            <a:spLocks noGrp="1"/>
          </p:cNvSpPr>
          <p:nvPr>
            <p:ph idx="1"/>
          </p:nvPr>
        </p:nvSpPr>
        <p:spPr/>
        <p:txBody>
          <a:bodyPr/>
          <a:lstStyle/>
          <a:p>
            <a:r>
              <a:rPr lang="en-US" dirty="0"/>
              <a:t>Gig work is a growing field of temporary or freelance work performed by an independent contractor on an informal or on-demand basis.</a:t>
            </a:r>
          </a:p>
          <a:p>
            <a:r>
              <a:rPr lang="en-US" dirty="0"/>
              <a:t>According to the </a:t>
            </a:r>
            <a:r>
              <a:rPr lang="en-US" dirty="0">
                <a:hlinkClick r:id="rId3"/>
              </a:rPr>
              <a:t>Gig Economy Data Hub</a:t>
            </a:r>
            <a:r>
              <a:rPr lang="en-US" dirty="0"/>
              <a:t>:</a:t>
            </a:r>
          </a:p>
          <a:p>
            <a:pPr lvl="1"/>
            <a:r>
              <a:rPr lang="en-US" dirty="0"/>
              <a:t>More than 25% of US workers participate in some gig work.</a:t>
            </a:r>
          </a:p>
          <a:p>
            <a:pPr lvl="1"/>
            <a:r>
              <a:rPr lang="en-US" dirty="0"/>
              <a:t>More than 10% of US workers rely on gig work for their primary income.</a:t>
            </a:r>
          </a:p>
          <a:p>
            <a:pPr lvl="1"/>
            <a:r>
              <a:rPr lang="en-US" dirty="0"/>
              <a:t>About 1% of US workers regularly use online platforms to connect with work opportunities.</a:t>
            </a:r>
          </a:p>
        </p:txBody>
      </p:sp>
    </p:spTree>
    <p:extLst>
      <p:ext uri="{BB962C8B-B14F-4D97-AF65-F5344CB8AC3E}">
        <p14:creationId xmlns:p14="http://schemas.microsoft.com/office/powerpoint/2010/main" val="316040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1ABE00-C7D5-4581-84C3-EC71EDD91E4C}"/>
              </a:ext>
            </a:extLst>
          </p:cNvPr>
          <p:cNvSpPr>
            <a:spLocks noGrp="1"/>
          </p:cNvSpPr>
          <p:nvPr>
            <p:ph type="sldNum" sz="quarter" idx="12"/>
          </p:nvPr>
        </p:nvSpPr>
        <p:spPr/>
        <p:txBody>
          <a:bodyPr/>
          <a:lstStyle/>
          <a:p>
            <a:fld id="{3F16EA7B-2868-4129-8CCC-8431B61BD75B}" type="slidenum">
              <a:rPr lang="en-US" smtClean="0"/>
              <a:pPr/>
              <a:t>12</a:t>
            </a:fld>
            <a:endParaRPr lang="en-US" dirty="0"/>
          </a:p>
        </p:txBody>
      </p:sp>
      <p:sp>
        <p:nvSpPr>
          <p:cNvPr id="3" name="Title 2">
            <a:extLst>
              <a:ext uri="{FF2B5EF4-FFF2-40B4-BE49-F238E27FC236}">
                <a16:creationId xmlns:a16="http://schemas.microsoft.com/office/drawing/2014/main" id="{554A8060-7762-A560-45A4-8DBD1CE735D5}"/>
              </a:ext>
            </a:extLst>
          </p:cNvPr>
          <p:cNvSpPr>
            <a:spLocks noGrp="1"/>
          </p:cNvSpPr>
          <p:nvPr>
            <p:ph type="title"/>
          </p:nvPr>
        </p:nvSpPr>
        <p:spPr/>
        <p:txBody>
          <a:bodyPr>
            <a:normAutofit fontScale="90000"/>
          </a:bodyPr>
          <a:lstStyle/>
          <a:p>
            <a:r>
              <a:rPr lang="en-US" dirty="0"/>
              <a:t>Examples of Companies That Offer Gig Work</a:t>
            </a:r>
          </a:p>
        </p:txBody>
      </p:sp>
      <p:sp>
        <p:nvSpPr>
          <p:cNvPr id="4" name="Content Placeholder 3">
            <a:extLst>
              <a:ext uri="{FF2B5EF4-FFF2-40B4-BE49-F238E27FC236}">
                <a16:creationId xmlns:a16="http://schemas.microsoft.com/office/drawing/2014/main" id="{8F0F4E24-FADD-6C50-2852-EC3FD35E6FF2}"/>
              </a:ext>
            </a:extLst>
          </p:cNvPr>
          <p:cNvSpPr>
            <a:spLocks noGrp="1"/>
          </p:cNvSpPr>
          <p:nvPr>
            <p:ph idx="1"/>
          </p:nvPr>
        </p:nvSpPr>
        <p:spPr/>
        <p:txBody>
          <a:bodyPr/>
          <a:lstStyle/>
          <a:p>
            <a:r>
              <a:rPr lang="en-US" dirty="0"/>
              <a:t>Uber, Lyft</a:t>
            </a:r>
          </a:p>
          <a:p>
            <a:r>
              <a:rPr lang="en-US" dirty="0"/>
              <a:t>DoorDash, Grubhub</a:t>
            </a:r>
          </a:p>
          <a:p>
            <a:r>
              <a:rPr lang="en-US" dirty="0"/>
              <a:t>Instacart</a:t>
            </a:r>
          </a:p>
          <a:p>
            <a:r>
              <a:rPr lang="en-US" dirty="0" err="1"/>
              <a:t>Taskrabbit</a:t>
            </a:r>
            <a:r>
              <a:rPr lang="en-US" dirty="0"/>
              <a:t>, Thumbtack</a:t>
            </a:r>
          </a:p>
          <a:p>
            <a:r>
              <a:rPr lang="en-US" dirty="0"/>
              <a:t>Fiverr, </a:t>
            </a:r>
            <a:r>
              <a:rPr lang="en-US" dirty="0" err="1"/>
              <a:t>Gigster</a:t>
            </a:r>
            <a:endParaRPr lang="en-US" dirty="0"/>
          </a:p>
          <a:p>
            <a:r>
              <a:rPr lang="en-US" dirty="0" err="1"/>
              <a:t>AirBNB</a:t>
            </a:r>
            <a:r>
              <a:rPr lang="en-US" dirty="0"/>
              <a:t>, VRBO</a:t>
            </a:r>
          </a:p>
          <a:p>
            <a:r>
              <a:rPr lang="en-US" dirty="0"/>
              <a:t>Etsy</a:t>
            </a:r>
          </a:p>
          <a:p>
            <a:r>
              <a:rPr lang="en-US" dirty="0"/>
              <a:t>Rover</a:t>
            </a:r>
          </a:p>
        </p:txBody>
      </p:sp>
    </p:spTree>
    <p:extLst>
      <p:ext uri="{BB962C8B-B14F-4D97-AF65-F5344CB8AC3E}">
        <p14:creationId xmlns:p14="http://schemas.microsoft.com/office/powerpoint/2010/main" val="2681324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3FA487-B1EB-7DCB-C86E-0C2684F8B71E}"/>
              </a:ext>
            </a:extLst>
          </p:cNvPr>
          <p:cNvSpPr>
            <a:spLocks noGrp="1"/>
          </p:cNvSpPr>
          <p:nvPr>
            <p:ph type="sldNum" sz="quarter" idx="12"/>
          </p:nvPr>
        </p:nvSpPr>
        <p:spPr/>
        <p:txBody>
          <a:bodyPr/>
          <a:lstStyle/>
          <a:p>
            <a:fld id="{3F16EA7B-2868-4129-8CCC-8431B61BD75B}" type="slidenum">
              <a:rPr lang="en-US" smtClean="0"/>
              <a:pPr/>
              <a:t>13</a:t>
            </a:fld>
            <a:endParaRPr lang="en-US" dirty="0"/>
          </a:p>
        </p:txBody>
      </p:sp>
      <p:sp>
        <p:nvSpPr>
          <p:cNvPr id="3" name="Title 2">
            <a:extLst>
              <a:ext uri="{FF2B5EF4-FFF2-40B4-BE49-F238E27FC236}">
                <a16:creationId xmlns:a16="http://schemas.microsoft.com/office/drawing/2014/main" id="{F0365CAB-8DED-BA61-5D30-E4A54FA21BC6}"/>
              </a:ext>
            </a:extLst>
          </p:cNvPr>
          <p:cNvSpPr>
            <a:spLocks noGrp="1"/>
          </p:cNvSpPr>
          <p:nvPr>
            <p:ph type="title"/>
          </p:nvPr>
        </p:nvSpPr>
        <p:spPr/>
        <p:txBody>
          <a:bodyPr/>
          <a:lstStyle/>
          <a:p>
            <a:r>
              <a:rPr lang="en-US" dirty="0"/>
              <a:t>Preparing for Self-Employment</a:t>
            </a:r>
          </a:p>
        </p:txBody>
      </p:sp>
      <p:sp>
        <p:nvSpPr>
          <p:cNvPr id="4" name="Subtitle 3">
            <a:extLst>
              <a:ext uri="{FF2B5EF4-FFF2-40B4-BE49-F238E27FC236}">
                <a16:creationId xmlns:a16="http://schemas.microsoft.com/office/drawing/2014/main" id="{A689E168-DA96-8BDC-1338-02CC5DFC3A0E}"/>
              </a:ext>
            </a:extLst>
          </p:cNvPr>
          <p:cNvSpPr>
            <a:spLocks noGrp="1"/>
          </p:cNvSpPr>
          <p:nvPr>
            <p:ph type="subTitle" idx="1"/>
          </p:nvPr>
        </p:nvSpPr>
        <p:spPr/>
        <p:txBody>
          <a:bodyPr/>
          <a:lstStyle/>
          <a:p>
            <a:r>
              <a:rPr lang="en-US" dirty="0"/>
              <a:t>Planning is key</a:t>
            </a:r>
          </a:p>
        </p:txBody>
      </p:sp>
      <p:pic>
        <p:nvPicPr>
          <p:cNvPr id="7" name="Picture Placeholder 6">
            <a:extLst>
              <a:ext uri="{FF2B5EF4-FFF2-40B4-BE49-F238E27FC236}">
                <a16:creationId xmlns:a16="http://schemas.microsoft.com/office/drawing/2014/main" id="{27864C15-9276-3EB9-E18A-35536B9AF349}"/>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72" r="72"/>
          <a:stretch/>
        </p:blipFill>
        <p:spPr/>
      </p:pic>
      <p:sp>
        <p:nvSpPr>
          <p:cNvPr id="5" name="Text Placeholder 4">
            <a:extLst>
              <a:ext uri="{FF2B5EF4-FFF2-40B4-BE49-F238E27FC236}">
                <a16:creationId xmlns:a16="http://schemas.microsoft.com/office/drawing/2014/main" id="{3FFCD8CB-F16C-E404-D051-C5463EEEF1AF}"/>
              </a:ext>
            </a:extLst>
          </p:cNvPr>
          <p:cNvSpPr>
            <a:spLocks noGrp="1"/>
          </p:cNvSpPr>
          <p:nvPr>
            <p:ph type="body" sz="quarter" idx="14"/>
          </p:nvPr>
        </p:nvSpPr>
        <p:spPr/>
        <p:txBody>
          <a:bodyPr>
            <a:normAutofit fontScale="85000" lnSpcReduction="20000"/>
          </a:bodyPr>
          <a:lstStyle/>
          <a:p>
            <a:r>
              <a:rPr lang="en-US" dirty="0"/>
              <a:t>Business planning</a:t>
            </a:r>
          </a:p>
          <a:p>
            <a:r>
              <a:rPr lang="en-US" dirty="0"/>
              <a:t>Business structures</a:t>
            </a:r>
          </a:p>
          <a:p>
            <a:r>
              <a:rPr lang="en-US" dirty="0"/>
              <a:t>Tax issues</a:t>
            </a:r>
          </a:p>
        </p:txBody>
      </p:sp>
    </p:spTree>
    <p:extLst>
      <p:ext uri="{BB962C8B-B14F-4D97-AF65-F5344CB8AC3E}">
        <p14:creationId xmlns:p14="http://schemas.microsoft.com/office/powerpoint/2010/main" val="2434151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79F763-90FD-5413-933C-A2EB49DF9A2A}"/>
              </a:ext>
            </a:extLst>
          </p:cNvPr>
          <p:cNvSpPr>
            <a:spLocks noGrp="1"/>
          </p:cNvSpPr>
          <p:nvPr>
            <p:ph type="sldNum" sz="quarter" idx="12"/>
          </p:nvPr>
        </p:nvSpPr>
        <p:spPr>
          <a:xfrm>
            <a:off x="838199" y="6208776"/>
            <a:ext cx="2743200" cy="365125"/>
          </a:xfrm>
        </p:spPr>
        <p:txBody>
          <a:bodyPr/>
          <a:lstStyle/>
          <a:p>
            <a:fld id="{3F16EA7B-2868-4129-8CCC-8431B61BD75B}" type="slidenum">
              <a:rPr lang="en-US" smtClean="0"/>
              <a:pPr/>
              <a:t>14</a:t>
            </a:fld>
            <a:endParaRPr lang="en-US" dirty="0"/>
          </a:p>
        </p:txBody>
      </p:sp>
      <p:sp>
        <p:nvSpPr>
          <p:cNvPr id="3" name="Title 2">
            <a:extLst>
              <a:ext uri="{FF2B5EF4-FFF2-40B4-BE49-F238E27FC236}">
                <a16:creationId xmlns:a16="http://schemas.microsoft.com/office/drawing/2014/main" id="{8C5C6A41-E9F4-5841-D00D-08A0F57E1FF5}"/>
              </a:ext>
            </a:extLst>
          </p:cNvPr>
          <p:cNvSpPr>
            <a:spLocks noGrp="1"/>
          </p:cNvSpPr>
          <p:nvPr>
            <p:ph type="title"/>
          </p:nvPr>
        </p:nvSpPr>
        <p:spPr/>
        <p:txBody>
          <a:bodyPr/>
          <a:lstStyle/>
          <a:p>
            <a:r>
              <a:rPr lang="en-US" dirty="0"/>
              <a:t>Business planning</a:t>
            </a:r>
          </a:p>
        </p:txBody>
      </p:sp>
      <p:sp>
        <p:nvSpPr>
          <p:cNvPr id="4" name="Text Placeholder 3">
            <a:extLst>
              <a:ext uri="{FF2B5EF4-FFF2-40B4-BE49-F238E27FC236}">
                <a16:creationId xmlns:a16="http://schemas.microsoft.com/office/drawing/2014/main" id="{7F2699C1-4054-2E1A-AE7E-2911464FF9A9}"/>
              </a:ext>
            </a:extLst>
          </p:cNvPr>
          <p:cNvSpPr>
            <a:spLocks noGrp="1"/>
          </p:cNvSpPr>
          <p:nvPr>
            <p:ph type="body" sz="quarter" idx="13"/>
          </p:nvPr>
        </p:nvSpPr>
        <p:spPr/>
        <p:txBody>
          <a:bodyPr/>
          <a:lstStyle/>
          <a:p>
            <a:r>
              <a:rPr lang="en-US" dirty="0"/>
              <a:t>Creating a viable plan</a:t>
            </a:r>
          </a:p>
        </p:txBody>
      </p:sp>
      <p:pic>
        <p:nvPicPr>
          <p:cNvPr id="11" name="Picture Placeholder 10">
            <a:extLst>
              <a:ext uri="{FF2B5EF4-FFF2-40B4-BE49-F238E27FC236}">
                <a16:creationId xmlns:a16="http://schemas.microsoft.com/office/drawing/2014/main" id="{F223213D-08BE-D294-E963-0FD87189F4BA}"/>
              </a:ext>
              <a:ext uri="{C183D7F6-B498-43B3-948B-1728B52AA6E4}">
                <adec:decorative xmlns:adec="http://schemas.microsoft.com/office/drawing/2017/decorative" val="1"/>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t="29" b="29"/>
          <a:stretch/>
        </p:blipFill>
        <p:spPr/>
      </p:pic>
    </p:spTree>
    <p:extLst>
      <p:ext uri="{BB962C8B-B14F-4D97-AF65-F5344CB8AC3E}">
        <p14:creationId xmlns:p14="http://schemas.microsoft.com/office/powerpoint/2010/main" val="515833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E71B64-FEB8-4899-D1E5-2D8C6FE697EF}"/>
              </a:ext>
            </a:extLst>
          </p:cNvPr>
          <p:cNvSpPr>
            <a:spLocks noGrp="1"/>
          </p:cNvSpPr>
          <p:nvPr>
            <p:ph type="sldNum" sz="quarter" idx="12"/>
          </p:nvPr>
        </p:nvSpPr>
        <p:spPr/>
        <p:txBody>
          <a:bodyPr/>
          <a:lstStyle/>
          <a:p>
            <a:fld id="{3F16EA7B-2868-4129-8CCC-8431B61BD75B}" type="slidenum">
              <a:rPr lang="en-US" smtClean="0"/>
              <a:pPr/>
              <a:t>15</a:t>
            </a:fld>
            <a:endParaRPr lang="en-US" dirty="0"/>
          </a:p>
        </p:txBody>
      </p:sp>
      <p:sp>
        <p:nvSpPr>
          <p:cNvPr id="3" name="Title 2">
            <a:extLst>
              <a:ext uri="{FF2B5EF4-FFF2-40B4-BE49-F238E27FC236}">
                <a16:creationId xmlns:a16="http://schemas.microsoft.com/office/drawing/2014/main" id="{0615ABD7-9919-DA57-603B-C7926FC13502}"/>
              </a:ext>
            </a:extLst>
          </p:cNvPr>
          <p:cNvSpPr>
            <a:spLocks noGrp="1"/>
          </p:cNvSpPr>
          <p:nvPr>
            <p:ph type="title"/>
          </p:nvPr>
        </p:nvSpPr>
        <p:spPr/>
        <p:txBody>
          <a:bodyPr/>
          <a:lstStyle/>
          <a:p>
            <a:r>
              <a:rPr lang="en-US" dirty="0"/>
              <a:t>Viability Assessment</a:t>
            </a:r>
          </a:p>
        </p:txBody>
      </p:sp>
      <p:sp>
        <p:nvSpPr>
          <p:cNvPr id="4" name="Content Placeholder 3">
            <a:extLst>
              <a:ext uri="{FF2B5EF4-FFF2-40B4-BE49-F238E27FC236}">
                <a16:creationId xmlns:a16="http://schemas.microsoft.com/office/drawing/2014/main" id="{1828C64E-E96B-05AC-7246-2D8221E23078}"/>
              </a:ext>
            </a:extLst>
          </p:cNvPr>
          <p:cNvSpPr>
            <a:spLocks noGrp="1"/>
          </p:cNvSpPr>
          <p:nvPr>
            <p:ph idx="1"/>
          </p:nvPr>
        </p:nvSpPr>
        <p:spPr/>
        <p:txBody>
          <a:bodyPr>
            <a:normAutofit/>
          </a:bodyPr>
          <a:lstStyle/>
          <a:p>
            <a:r>
              <a:rPr lang="en-US" dirty="0"/>
              <a:t>People planning to start a business must think about viability before they start their business.</a:t>
            </a:r>
          </a:p>
          <a:p>
            <a:r>
              <a:rPr lang="en-US" dirty="0"/>
              <a:t>Who is the target customer? Think about demand, market size, competition, and pricing.</a:t>
            </a:r>
          </a:p>
          <a:p>
            <a:r>
              <a:rPr lang="en-US" dirty="0"/>
              <a:t>Thinking about viability up front helps business owners adjust their plans to maximize success.</a:t>
            </a:r>
          </a:p>
          <a:p>
            <a:r>
              <a:rPr lang="en-US" dirty="0"/>
              <a:t>The Small Business Administration (SBA) can help:</a:t>
            </a:r>
          </a:p>
          <a:p>
            <a:pPr lvl="1"/>
            <a:r>
              <a:rPr lang="en-US" dirty="0">
                <a:hlinkClick r:id="rId2"/>
              </a:rPr>
              <a:t>Market research and competitive analysis</a:t>
            </a:r>
            <a:endParaRPr lang="en-US" dirty="0"/>
          </a:p>
          <a:p>
            <a:pPr lvl="1"/>
            <a:r>
              <a:rPr lang="en-US" dirty="0">
                <a:hlinkClick r:id="rId3"/>
              </a:rPr>
              <a:t>Marketing and sales</a:t>
            </a:r>
            <a:endParaRPr lang="en-US" dirty="0"/>
          </a:p>
        </p:txBody>
      </p:sp>
    </p:spTree>
    <p:extLst>
      <p:ext uri="{BB962C8B-B14F-4D97-AF65-F5344CB8AC3E}">
        <p14:creationId xmlns:p14="http://schemas.microsoft.com/office/powerpoint/2010/main" val="1481370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17A319-2928-7A18-F53B-72AB72968B5B}"/>
              </a:ext>
            </a:extLst>
          </p:cNvPr>
          <p:cNvSpPr>
            <a:spLocks noGrp="1"/>
          </p:cNvSpPr>
          <p:nvPr>
            <p:ph type="sldNum" sz="quarter" idx="12"/>
          </p:nvPr>
        </p:nvSpPr>
        <p:spPr/>
        <p:txBody>
          <a:bodyPr/>
          <a:lstStyle/>
          <a:p>
            <a:fld id="{3F16EA7B-2868-4129-8CCC-8431B61BD75B}" type="slidenum">
              <a:rPr lang="en-US" smtClean="0"/>
              <a:pPr/>
              <a:t>16</a:t>
            </a:fld>
            <a:endParaRPr lang="en-US" dirty="0"/>
          </a:p>
        </p:txBody>
      </p:sp>
      <p:sp>
        <p:nvSpPr>
          <p:cNvPr id="3" name="Title 2">
            <a:extLst>
              <a:ext uri="{FF2B5EF4-FFF2-40B4-BE49-F238E27FC236}">
                <a16:creationId xmlns:a16="http://schemas.microsoft.com/office/drawing/2014/main" id="{E4BB93C5-861C-AB37-E065-FB361D32485A}"/>
              </a:ext>
            </a:extLst>
          </p:cNvPr>
          <p:cNvSpPr>
            <a:spLocks noGrp="1"/>
          </p:cNvSpPr>
          <p:nvPr>
            <p:ph type="title"/>
          </p:nvPr>
        </p:nvSpPr>
        <p:spPr/>
        <p:txBody>
          <a:bodyPr/>
          <a:lstStyle/>
          <a:p>
            <a:r>
              <a:rPr lang="en-US" dirty="0"/>
              <a:t>Business Plans</a:t>
            </a:r>
          </a:p>
        </p:txBody>
      </p:sp>
      <p:sp>
        <p:nvSpPr>
          <p:cNvPr id="4" name="Content Placeholder 3">
            <a:extLst>
              <a:ext uri="{FF2B5EF4-FFF2-40B4-BE49-F238E27FC236}">
                <a16:creationId xmlns:a16="http://schemas.microsoft.com/office/drawing/2014/main" id="{B36C49D3-EC59-39FD-808B-AB2B68AA8A7A}"/>
              </a:ext>
            </a:extLst>
          </p:cNvPr>
          <p:cNvSpPr>
            <a:spLocks noGrp="1"/>
          </p:cNvSpPr>
          <p:nvPr>
            <p:ph idx="1"/>
          </p:nvPr>
        </p:nvSpPr>
        <p:spPr/>
        <p:txBody>
          <a:bodyPr/>
          <a:lstStyle/>
          <a:p>
            <a:r>
              <a:rPr lang="en-US" dirty="0"/>
              <a:t>Business plans detail the steps needed to make a business start-up successful.</a:t>
            </a:r>
          </a:p>
          <a:p>
            <a:r>
              <a:rPr lang="en-US" dirty="0"/>
              <a:t>Traditional plan</a:t>
            </a:r>
          </a:p>
          <a:p>
            <a:pPr lvl="1"/>
            <a:r>
              <a:rPr lang="en-US" dirty="0"/>
              <a:t>Very detailed and comprehensive</a:t>
            </a:r>
          </a:p>
          <a:p>
            <a:pPr lvl="1"/>
            <a:r>
              <a:rPr lang="en-US" dirty="0"/>
              <a:t>Step-by-step guide for starting and developing a business</a:t>
            </a:r>
          </a:p>
          <a:p>
            <a:pPr lvl="1"/>
            <a:r>
              <a:rPr lang="en-US" dirty="0"/>
              <a:t>Helps obtain funding or financing</a:t>
            </a:r>
          </a:p>
          <a:p>
            <a:r>
              <a:rPr lang="en-US" dirty="0"/>
              <a:t>Lean start-up plan</a:t>
            </a:r>
          </a:p>
          <a:p>
            <a:pPr lvl="1"/>
            <a:r>
              <a:rPr lang="en-US" dirty="0"/>
              <a:t>Drafted quickly with only the key elements outlined</a:t>
            </a:r>
          </a:p>
          <a:p>
            <a:pPr lvl="1"/>
            <a:r>
              <a:rPr lang="en-US" dirty="0"/>
              <a:t>May not be suitable for seeking funding or financing</a:t>
            </a:r>
          </a:p>
        </p:txBody>
      </p:sp>
    </p:spTree>
    <p:extLst>
      <p:ext uri="{BB962C8B-B14F-4D97-AF65-F5344CB8AC3E}">
        <p14:creationId xmlns:p14="http://schemas.microsoft.com/office/powerpoint/2010/main" val="509449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EFD65F-B6B8-367C-B9AE-3B56BBB6E4FC}"/>
              </a:ext>
            </a:extLst>
          </p:cNvPr>
          <p:cNvSpPr>
            <a:spLocks noGrp="1"/>
          </p:cNvSpPr>
          <p:nvPr>
            <p:ph type="sldNum" sz="quarter" idx="12"/>
          </p:nvPr>
        </p:nvSpPr>
        <p:spPr/>
        <p:txBody>
          <a:bodyPr/>
          <a:lstStyle/>
          <a:p>
            <a:fld id="{3F16EA7B-2868-4129-8CCC-8431B61BD75B}" type="slidenum">
              <a:rPr lang="en-US" smtClean="0"/>
              <a:pPr/>
              <a:t>17</a:t>
            </a:fld>
            <a:endParaRPr lang="en-US" dirty="0"/>
          </a:p>
        </p:txBody>
      </p:sp>
      <p:sp>
        <p:nvSpPr>
          <p:cNvPr id="3" name="Title 2">
            <a:extLst>
              <a:ext uri="{FF2B5EF4-FFF2-40B4-BE49-F238E27FC236}">
                <a16:creationId xmlns:a16="http://schemas.microsoft.com/office/drawing/2014/main" id="{AB28D96D-E676-67A9-FAED-796ADBFF013A}"/>
              </a:ext>
            </a:extLst>
          </p:cNvPr>
          <p:cNvSpPr>
            <a:spLocks noGrp="1"/>
          </p:cNvSpPr>
          <p:nvPr>
            <p:ph type="title"/>
          </p:nvPr>
        </p:nvSpPr>
        <p:spPr/>
        <p:txBody>
          <a:bodyPr/>
          <a:lstStyle/>
          <a:p>
            <a:r>
              <a:rPr lang="en-US" dirty="0"/>
              <a:t>Resources for Creating a Business Plan</a:t>
            </a:r>
          </a:p>
        </p:txBody>
      </p:sp>
      <p:sp>
        <p:nvSpPr>
          <p:cNvPr id="4" name="Content Placeholder 3">
            <a:extLst>
              <a:ext uri="{FF2B5EF4-FFF2-40B4-BE49-F238E27FC236}">
                <a16:creationId xmlns:a16="http://schemas.microsoft.com/office/drawing/2014/main" id="{5B883196-B9D1-1C39-B1AC-20175E877B47}"/>
              </a:ext>
            </a:extLst>
          </p:cNvPr>
          <p:cNvSpPr>
            <a:spLocks noGrp="1"/>
          </p:cNvSpPr>
          <p:nvPr>
            <p:ph idx="1"/>
          </p:nvPr>
        </p:nvSpPr>
        <p:spPr/>
        <p:txBody>
          <a:bodyPr/>
          <a:lstStyle/>
          <a:p>
            <a:r>
              <a:rPr lang="en-US" dirty="0"/>
              <a:t>The </a:t>
            </a:r>
            <a:r>
              <a:rPr lang="en-US" dirty="0">
                <a:hlinkClick r:id="rId3"/>
              </a:rPr>
              <a:t>Service Corps of Retired Executives</a:t>
            </a:r>
            <a:r>
              <a:rPr lang="en-US" dirty="0"/>
              <a:t> (SCORE) has helped many business owners create a business plan and provides mentorship to small business owners.</a:t>
            </a:r>
          </a:p>
          <a:p>
            <a:r>
              <a:rPr lang="en-US" dirty="0"/>
              <a:t>The SBA </a:t>
            </a:r>
            <a:r>
              <a:rPr lang="en-US" dirty="0">
                <a:hlinkClick r:id="rId4"/>
              </a:rPr>
              <a:t>Veterans Business Outreach Center</a:t>
            </a:r>
            <a:r>
              <a:rPr lang="en-US" dirty="0"/>
              <a:t> can help Veterans, Service Members, and their spouses start and grow small businesses.</a:t>
            </a:r>
          </a:p>
          <a:p>
            <a:r>
              <a:rPr lang="en-US" dirty="0"/>
              <a:t>Through the SBA’s </a:t>
            </a:r>
            <a:r>
              <a:rPr lang="en-US" dirty="0">
                <a:hlinkClick r:id="rId5"/>
              </a:rPr>
              <a:t>Women’s Business Center</a:t>
            </a:r>
            <a:r>
              <a:rPr lang="en-US" dirty="0"/>
              <a:t>, women entrepreneurs help other women to start and grow small businesses.</a:t>
            </a:r>
          </a:p>
        </p:txBody>
      </p:sp>
    </p:spTree>
    <p:extLst>
      <p:ext uri="{BB962C8B-B14F-4D97-AF65-F5344CB8AC3E}">
        <p14:creationId xmlns:p14="http://schemas.microsoft.com/office/powerpoint/2010/main" val="1037069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679F763-90FD-5413-933C-A2EB49DF9A2A}"/>
              </a:ext>
            </a:extLst>
          </p:cNvPr>
          <p:cNvSpPr>
            <a:spLocks noGrp="1"/>
          </p:cNvSpPr>
          <p:nvPr>
            <p:ph type="sldNum" sz="quarter" idx="12"/>
          </p:nvPr>
        </p:nvSpPr>
        <p:spPr>
          <a:xfrm>
            <a:off x="838199" y="6208776"/>
            <a:ext cx="2743200" cy="365125"/>
          </a:xfrm>
        </p:spPr>
        <p:txBody>
          <a:bodyPr/>
          <a:lstStyle/>
          <a:p>
            <a:fld id="{3F16EA7B-2868-4129-8CCC-8431B61BD75B}" type="slidenum">
              <a:rPr lang="en-US" smtClean="0"/>
              <a:pPr/>
              <a:t>18</a:t>
            </a:fld>
            <a:endParaRPr lang="en-US" dirty="0"/>
          </a:p>
        </p:txBody>
      </p:sp>
      <p:sp>
        <p:nvSpPr>
          <p:cNvPr id="3" name="Title 2">
            <a:extLst>
              <a:ext uri="{FF2B5EF4-FFF2-40B4-BE49-F238E27FC236}">
                <a16:creationId xmlns:a16="http://schemas.microsoft.com/office/drawing/2014/main" id="{8C5C6A41-E9F4-5841-D00D-08A0F57E1FF5}"/>
              </a:ext>
            </a:extLst>
          </p:cNvPr>
          <p:cNvSpPr>
            <a:spLocks noGrp="1"/>
          </p:cNvSpPr>
          <p:nvPr>
            <p:ph type="title"/>
          </p:nvPr>
        </p:nvSpPr>
        <p:spPr>
          <a:xfrm>
            <a:off x="838200" y="1334845"/>
            <a:ext cx="7349836" cy="4214560"/>
          </a:xfrm>
        </p:spPr>
        <p:txBody>
          <a:bodyPr/>
          <a:lstStyle/>
          <a:p>
            <a:r>
              <a:rPr lang="en-US" dirty="0"/>
              <a:t>Business structures</a:t>
            </a:r>
          </a:p>
        </p:txBody>
      </p:sp>
      <p:sp>
        <p:nvSpPr>
          <p:cNvPr id="4" name="Text Placeholder 3">
            <a:extLst>
              <a:ext uri="{FF2B5EF4-FFF2-40B4-BE49-F238E27FC236}">
                <a16:creationId xmlns:a16="http://schemas.microsoft.com/office/drawing/2014/main" id="{7F2699C1-4054-2E1A-AE7E-2911464FF9A9}"/>
              </a:ext>
            </a:extLst>
          </p:cNvPr>
          <p:cNvSpPr>
            <a:spLocks noGrp="1"/>
          </p:cNvSpPr>
          <p:nvPr>
            <p:ph type="body" sz="quarter" idx="13"/>
          </p:nvPr>
        </p:nvSpPr>
        <p:spPr>
          <a:xfrm>
            <a:off x="838199" y="321135"/>
            <a:ext cx="10899371" cy="906087"/>
          </a:xfrm>
        </p:spPr>
        <p:txBody>
          <a:bodyPr/>
          <a:lstStyle/>
          <a:p>
            <a:r>
              <a:rPr lang="en-US" dirty="0"/>
              <a:t>Protecting self-employed workers</a:t>
            </a:r>
          </a:p>
        </p:txBody>
      </p:sp>
      <p:pic>
        <p:nvPicPr>
          <p:cNvPr id="8" name="Picture Placeholder 7">
            <a:extLst>
              <a:ext uri="{FF2B5EF4-FFF2-40B4-BE49-F238E27FC236}">
                <a16:creationId xmlns:a16="http://schemas.microsoft.com/office/drawing/2014/main" id="{E65A4DA0-7C18-8348-F383-F77872EA33BB}"/>
              </a:ext>
              <a:ext uri="{C183D7F6-B498-43B3-948B-1728B52AA6E4}">
                <adec:decorative xmlns:adec="http://schemas.microsoft.com/office/drawing/2017/decorative" val="1"/>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t="98" b="98"/>
          <a:stretch/>
        </p:blipFill>
        <p:spPr>
          <a:xfrm>
            <a:off x="7806088" y="8313"/>
            <a:ext cx="4532535" cy="6867624"/>
          </a:xfrm>
        </p:spPr>
      </p:pic>
    </p:spTree>
    <p:extLst>
      <p:ext uri="{BB962C8B-B14F-4D97-AF65-F5344CB8AC3E}">
        <p14:creationId xmlns:p14="http://schemas.microsoft.com/office/powerpoint/2010/main" val="409384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C3781C-A097-1BB0-E7B9-6B873131C1BD}"/>
              </a:ext>
            </a:extLst>
          </p:cNvPr>
          <p:cNvSpPr>
            <a:spLocks noGrp="1"/>
          </p:cNvSpPr>
          <p:nvPr>
            <p:ph type="sldNum" sz="quarter" idx="12"/>
          </p:nvPr>
        </p:nvSpPr>
        <p:spPr/>
        <p:txBody>
          <a:bodyPr/>
          <a:lstStyle/>
          <a:p>
            <a:fld id="{3F16EA7B-2868-4129-8CCC-8431B61BD75B}" type="slidenum">
              <a:rPr lang="en-US" smtClean="0"/>
              <a:pPr/>
              <a:t>19</a:t>
            </a:fld>
            <a:endParaRPr lang="en-US" dirty="0"/>
          </a:p>
        </p:txBody>
      </p:sp>
      <p:sp>
        <p:nvSpPr>
          <p:cNvPr id="3" name="Title 2">
            <a:extLst>
              <a:ext uri="{FF2B5EF4-FFF2-40B4-BE49-F238E27FC236}">
                <a16:creationId xmlns:a16="http://schemas.microsoft.com/office/drawing/2014/main" id="{ABD49BD6-8E7B-8FA4-5142-54437F32433E}"/>
              </a:ext>
            </a:extLst>
          </p:cNvPr>
          <p:cNvSpPr>
            <a:spLocks noGrp="1"/>
          </p:cNvSpPr>
          <p:nvPr>
            <p:ph type="title"/>
          </p:nvPr>
        </p:nvSpPr>
        <p:spPr/>
        <p:txBody>
          <a:bodyPr/>
          <a:lstStyle/>
          <a:p>
            <a:r>
              <a:rPr lang="en-US" dirty="0"/>
              <a:t>Introduction to Business Structures</a:t>
            </a:r>
          </a:p>
        </p:txBody>
      </p:sp>
      <p:sp>
        <p:nvSpPr>
          <p:cNvPr id="4" name="Content Placeholder 3">
            <a:extLst>
              <a:ext uri="{FF2B5EF4-FFF2-40B4-BE49-F238E27FC236}">
                <a16:creationId xmlns:a16="http://schemas.microsoft.com/office/drawing/2014/main" id="{EF351AE2-1A4D-88E2-0597-D3C6BF6B7785}"/>
              </a:ext>
            </a:extLst>
          </p:cNvPr>
          <p:cNvSpPr>
            <a:spLocks noGrp="1"/>
          </p:cNvSpPr>
          <p:nvPr>
            <p:ph idx="1"/>
          </p:nvPr>
        </p:nvSpPr>
        <p:spPr/>
        <p:txBody>
          <a:bodyPr/>
          <a:lstStyle/>
          <a:p>
            <a:r>
              <a:rPr lang="en-US" dirty="0"/>
              <a:t>Choosing the right business structure can help protect a self-employed worker.</a:t>
            </a:r>
          </a:p>
          <a:p>
            <a:r>
              <a:rPr lang="en-US" dirty="0"/>
              <a:t>The type of business structure will impact the self-employed worker every day.</a:t>
            </a:r>
          </a:p>
          <a:p>
            <a:r>
              <a:rPr lang="en-US" dirty="0"/>
              <a:t>The type of business structure will impact how the self-employed worker files taxes.</a:t>
            </a:r>
          </a:p>
        </p:txBody>
      </p:sp>
    </p:spTree>
    <p:extLst>
      <p:ext uri="{BB962C8B-B14F-4D97-AF65-F5344CB8AC3E}">
        <p14:creationId xmlns:p14="http://schemas.microsoft.com/office/powerpoint/2010/main" val="1727209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47CDAA-B749-E205-2BDA-9E369DC6DDD9}"/>
              </a:ext>
            </a:extLst>
          </p:cNvPr>
          <p:cNvSpPr>
            <a:spLocks noGrp="1"/>
          </p:cNvSpPr>
          <p:nvPr>
            <p:ph type="sldNum" sz="quarter" idx="12"/>
          </p:nvPr>
        </p:nvSpPr>
        <p:spPr>
          <a:xfrm>
            <a:off x="553832" y="6212657"/>
            <a:ext cx="2743200" cy="365125"/>
          </a:xfrm>
        </p:spPr>
        <p:txBody>
          <a:bodyPr/>
          <a:lstStyle/>
          <a:p>
            <a:pPr lvl="0"/>
            <a:fld id="{3F16EA7B-2868-4129-8CCC-8431B61BD75B}" type="slidenum">
              <a:rPr lang="en-US" noProof="0" smtClean="0"/>
              <a:pPr lvl="0"/>
              <a:t>2</a:t>
            </a:fld>
            <a:endParaRPr lang="en-US" noProof="0" dirty="0"/>
          </a:p>
        </p:txBody>
      </p:sp>
      <p:sp>
        <p:nvSpPr>
          <p:cNvPr id="4" name="Title 3">
            <a:extLst>
              <a:ext uri="{FF2B5EF4-FFF2-40B4-BE49-F238E27FC236}">
                <a16:creationId xmlns:a16="http://schemas.microsoft.com/office/drawing/2014/main" id="{1AF62542-0B8E-4640-B741-B3AE278B01C3}"/>
              </a:ext>
            </a:extLst>
          </p:cNvPr>
          <p:cNvSpPr>
            <a:spLocks noGrp="1"/>
          </p:cNvSpPr>
          <p:nvPr>
            <p:ph type="title" idx="4294967295"/>
          </p:nvPr>
        </p:nvSpPr>
        <p:spPr>
          <a:xfrm>
            <a:off x="8869363" y="131763"/>
            <a:ext cx="3322637" cy="1030287"/>
          </a:xfrm>
        </p:spPr>
        <p:txBody>
          <a:bodyPr>
            <a:normAutofit/>
          </a:bodyPr>
          <a:lstStyle/>
          <a:p>
            <a:r>
              <a:rPr lang="en-US" sz="3200" dirty="0"/>
              <a:t>Information Screen</a:t>
            </a:r>
          </a:p>
        </p:txBody>
      </p:sp>
      <p:pic>
        <p:nvPicPr>
          <p:cNvPr id="15" name="Picture Placeholder 14">
            <a:extLst>
              <a:ext uri="{FF2B5EF4-FFF2-40B4-BE49-F238E27FC236}">
                <a16:creationId xmlns:a16="http://schemas.microsoft.com/office/drawing/2014/main" id="{90D0BC97-F442-4CC1-ACD6-C139D341526A}"/>
              </a:ex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t="84" b="84"/>
          <a:stretch/>
        </p:blipFill>
        <p:spPr>
          <a:xfrm flipH="1">
            <a:off x="7246469" y="0"/>
            <a:ext cx="4945531" cy="6857999"/>
          </a:xfrm>
        </p:spPr>
      </p:pic>
      <p:pic>
        <p:nvPicPr>
          <p:cNvPr id="14" name="Picture Placeholder 13" descr="Cornell University shield and ILR School Logo">
            <a:extLst>
              <a:ext uri="{FF2B5EF4-FFF2-40B4-BE49-F238E27FC236}">
                <a16:creationId xmlns:a16="http://schemas.microsoft.com/office/drawing/2014/main" id="{9551C456-9A1A-C438-16AD-99C20038F671}"/>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39" r="39"/>
          <a:stretch/>
        </p:blipFill>
        <p:spPr>
          <a:xfrm>
            <a:off x="548641" y="533400"/>
            <a:ext cx="4023360" cy="914400"/>
          </a:xfrm>
        </p:spPr>
      </p:pic>
      <p:pic>
        <p:nvPicPr>
          <p:cNvPr id="34" name="Picture Placeholder 33" descr="K. Lisa Yang and Hock E. Tan Institute on Employment and Disability">
            <a:extLst>
              <a:ext uri="{FF2B5EF4-FFF2-40B4-BE49-F238E27FC236}">
                <a16:creationId xmlns:a16="http://schemas.microsoft.com/office/drawing/2014/main" id="{4A753B47-BF57-FEED-696C-779834F3C7F6}"/>
              </a:ext>
            </a:extLst>
          </p:cNvPr>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l="457" r="457"/>
          <a:stretch/>
        </p:blipFill>
        <p:spPr>
          <a:xfrm>
            <a:off x="548641" y="1600200"/>
            <a:ext cx="6448936" cy="1100992"/>
          </a:xfrm>
        </p:spPr>
      </p:pic>
      <p:sp>
        <p:nvSpPr>
          <p:cNvPr id="3" name="Text Placeholder 2">
            <a:extLst>
              <a:ext uri="{FF2B5EF4-FFF2-40B4-BE49-F238E27FC236}">
                <a16:creationId xmlns:a16="http://schemas.microsoft.com/office/drawing/2014/main" id="{4A89F491-ECEC-4B1B-93DD-B3D55D6F36D4}"/>
              </a:ext>
            </a:extLst>
          </p:cNvPr>
          <p:cNvSpPr>
            <a:spLocks noGrp="1"/>
          </p:cNvSpPr>
          <p:nvPr>
            <p:ph type="body" sz="quarter" idx="14"/>
          </p:nvPr>
        </p:nvSpPr>
        <p:spPr>
          <a:xfrm>
            <a:off x="548641" y="2971800"/>
            <a:ext cx="7629879" cy="3133579"/>
          </a:xfrm>
        </p:spPr>
        <p:txBody>
          <a:bodyPr>
            <a:normAutofit fontScale="92500" lnSpcReduction="10000"/>
          </a:bodyPr>
          <a:lstStyle/>
          <a:p>
            <a:r>
              <a:rPr lang="en-US" sz="2600" b="1" dirty="0"/>
              <a:t>The Work Incentive Support Center (WISC) </a:t>
            </a:r>
            <a:r>
              <a:rPr lang="en-US" sz="2600" dirty="0"/>
              <a:t>provides training, credentialing, and support to practitioners in the field of work incentive planning.</a:t>
            </a:r>
          </a:p>
          <a:p>
            <a:r>
              <a:rPr lang="en-US" sz="2600" dirty="0"/>
              <a:t>WISC is housed in the K. Lisa Yang and Hock E. Tan Institute on Employment and Disability. The institute, which is also known as the Yang-Tan Institute or YTI, is part of Cornell University’s ILR School.</a:t>
            </a:r>
          </a:p>
          <a:p>
            <a:r>
              <a:rPr lang="en-US" sz="2200" dirty="0"/>
              <a:t>Copyright © 2026 Cornell ILR. All rights reserved.</a:t>
            </a:r>
          </a:p>
        </p:txBody>
      </p:sp>
    </p:spTree>
    <p:extLst>
      <p:ext uri="{BB962C8B-B14F-4D97-AF65-F5344CB8AC3E}">
        <p14:creationId xmlns:p14="http://schemas.microsoft.com/office/powerpoint/2010/main" val="3412239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ED4E8E-77B9-69B3-D911-9C5285DB3159}"/>
              </a:ext>
            </a:extLst>
          </p:cNvPr>
          <p:cNvSpPr>
            <a:spLocks noGrp="1"/>
          </p:cNvSpPr>
          <p:nvPr>
            <p:ph type="sldNum" sz="quarter" idx="12"/>
          </p:nvPr>
        </p:nvSpPr>
        <p:spPr/>
        <p:txBody>
          <a:bodyPr/>
          <a:lstStyle/>
          <a:p>
            <a:fld id="{3F16EA7B-2868-4129-8CCC-8431B61BD75B}" type="slidenum">
              <a:rPr lang="en-US" smtClean="0"/>
              <a:pPr/>
              <a:t>20</a:t>
            </a:fld>
            <a:endParaRPr lang="en-US" dirty="0"/>
          </a:p>
        </p:txBody>
      </p:sp>
      <p:sp>
        <p:nvSpPr>
          <p:cNvPr id="3" name="Title 2">
            <a:extLst>
              <a:ext uri="{FF2B5EF4-FFF2-40B4-BE49-F238E27FC236}">
                <a16:creationId xmlns:a16="http://schemas.microsoft.com/office/drawing/2014/main" id="{9CB7F065-D63F-393E-61BB-C07EB6BAEA4D}"/>
              </a:ext>
            </a:extLst>
          </p:cNvPr>
          <p:cNvSpPr>
            <a:spLocks noGrp="1"/>
          </p:cNvSpPr>
          <p:nvPr>
            <p:ph type="title"/>
          </p:nvPr>
        </p:nvSpPr>
        <p:spPr/>
        <p:txBody>
          <a:bodyPr/>
          <a:lstStyle/>
          <a:p>
            <a:r>
              <a:rPr lang="en-US" dirty="0"/>
              <a:t>Simple Business Structures</a:t>
            </a:r>
          </a:p>
        </p:txBody>
      </p:sp>
      <p:graphicFrame>
        <p:nvGraphicFramePr>
          <p:cNvPr id="8" name="Content Placeholder 7">
            <a:extLst>
              <a:ext uri="{FF2B5EF4-FFF2-40B4-BE49-F238E27FC236}">
                <a16:creationId xmlns:a16="http://schemas.microsoft.com/office/drawing/2014/main" id="{54533FF4-393C-13DC-E2E4-D56BB5DE916D}"/>
              </a:ext>
            </a:extLst>
          </p:cNvPr>
          <p:cNvGraphicFramePr>
            <a:graphicFrameLocks noGrp="1"/>
          </p:cNvGraphicFramePr>
          <p:nvPr>
            <p:ph idx="1"/>
            <p:extLst>
              <p:ext uri="{D42A27DB-BD31-4B8C-83A1-F6EECF244321}">
                <p14:modId xmlns:p14="http://schemas.microsoft.com/office/powerpoint/2010/main" val="539931567"/>
              </p:ext>
            </p:extLst>
          </p:nvPr>
        </p:nvGraphicFramePr>
        <p:xfrm>
          <a:off x="838200" y="1295400"/>
          <a:ext cx="10515598" cy="5168456"/>
        </p:xfrm>
        <a:graphic>
          <a:graphicData uri="http://schemas.openxmlformats.org/drawingml/2006/table">
            <a:tbl>
              <a:tblPr firstRow="1" firstCol="1" bandRow="1">
                <a:tableStyleId>{5C22544A-7EE6-4342-B048-85BDC9FD1C3A}</a:tableStyleId>
              </a:tblPr>
              <a:tblGrid>
                <a:gridCol w="2247210">
                  <a:extLst>
                    <a:ext uri="{9D8B030D-6E8A-4147-A177-3AD203B41FA5}">
                      <a16:colId xmlns:a16="http://schemas.microsoft.com/office/drawing/2014/main" val="749300664"/>
                    </a:ext>
                  </a:extLst>
                </a:gridCol>
                <a:gridCol w="3924990">
                  <a:extLst>
                    <a:ext uri="{9D8B030D-6E8A-4147-A177-3AD203B41FA5}">
                      <a16:colId xmlns:a16="http://schemas.microsoft.com/office/drawing/2014/main" val="670032671"/>
                    </a:ext>
                  </a:extLst>
                </a:gridCol>
                <a:gridCol w="4343398">
                  <a:extLst>
                    <a:ext uri="{9D8B030D-6E8A-4147-A177-3AD203B41FA5}">
                      <a16:colId xmlns:a16="http://schemas.microsoft.com/office/drawing/2014/main" val="2237801788"/>
                    </a:ext>
                  </a:extLst>
                </a:gridCol>
              </a:tblGrid>
              <a:tr h="0">
                <a:tc>
                  <a:txBody>
                    <a:bodyPr/>
                    <a:lstStyle/>
                    <a:p>
                      <a:pPr marL="0" marR="0">
                        <a:lnSpc>
                          <a:spcPct val="115000"/>
                        </a:lnSpc>
                        <a:spcAft>
                          <a:spcPts val="800"/>
                        </a:spcAft>
                        <a:buNone/>
                      </a:pPr>
                      <a:r>
                        <a:rPr lang="en-US" sz="2400" kern="100" dirty="0">
                          <a:solidFill>
                            <a:schemeClr val="tx1"/>
                          </a:solidFill>
                          <a:effectLst/>
                        </a:rPr>
                        <a:t>Structure</a:t>
                      </a:r>
                      <a:endParaRPr lang="en-US" sz="2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lnL w="12700" cmpd="sng">
                      <a:noFill/>
                    </a:lnL>
                    <a:lnR w="12700" cap="flat" cmpd="sng" algn="ctr">
                      <a:solidFill>
                        <a:srgbClr val="ADD3DB"/>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BFDBE2"/>
                    </a:solidFill>
                  </a:tcPr>
                </a:tc>
                <a:tc>
                  <a:txBody>
                    <a:bodyPr/>
                    <a:lstStyle/>
                    <a:p>
                      <a:pPr marL="0" marR="0">
                        <a:lnSpc>
                          <a:spcPct val="115000"/>
                        </a:lnSpc>
                        <a:spcAft>
                          <a:spcPts val="800"/>
                        </a:spcAft>
                        <a:buNone/>
                      </a:pPr>
                      <a:r>
                        <a:rPr lang="en-US" sz="2400" kern="100" dirty="0">
                          <a:solidFill>
                            <a:schemeClr val="tx1"/>
                          </a:solidFill>
                          <a:effectLst/>
                        </a:rPr>
                        <a:t>Legal Formation</a:t>
                      </a:r>
                      <a:endParaRPr lang="en-US" sz="2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solidFill>
                        <a:srgbClr val="ADD3DB"/>
                      </a:solidFill>
                      <a:prstDash val="solid"/>
                      <a:round/>
                      <a:headEnd type="none" w="med" len="med"/>
                      <a:tailEnd type="none" w="med" len="med"/>
                    </a:lnL>
                    <a:lnR w="12700" cap="flat" cmpd="sng" algn="ctr">
                      <a:solidFill>
                        <a:srgbClr val="ADD3DB"/>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DBE2"/>
                    </a:solidFill>
                  </a:tcPr>
                </a:tc>
                <a:tc>
                  <a:txBody>
                    <a:bodyPr/>
                    <a:lstStyle/>
                    <a:p>
                      <a:pPr marL="0" marR="0">
                        <a:lnSpc>
                          <a:spcPct val="115000"/>
                        </a:lnSpc>
                        <a:spcAft>
                          <a:spcPts val="800"/>
                        </a:spcAft>
                        <a:buNone/>
                      </a:pPr>
                      <a:r>
                        <a:rPr lang="en-US" sz="2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Potential Liability</a:t>
                      </a:r>
                    </a:p>
                  </a:txBody>
                  <a:tcPr>
                    <a:lnL w="12700" cap="flat" cmpd="sng" algn="ctr">
                      <a:solidFill>
                        <a:srgbClr val="ADD3DB"/>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DBE2"/>
                    </a:solidFill>
                  </a:tcPr>
                </a:tc>
                <a:extLst>
                  <a:ext uri="{0D108BD9-81ED-4DB2-BD59-A6C34878D82A}">
                    <a16:rowId xmlns:a16="http://schemas.microsoft.com/office/drawing/2014/main" val="1071644177"/>
                  </a:ext>
                </a:extLst>
              </a:tr>
              <a:tr h="649812">
                <a:tc>
                  <a:txBody>
                    <a:bodyPr/>
                    <a:lstStyle/>
                    <a:p>
                      <a:pPr marL="0" marR="0">
                        <a:lnSpc>
                          <a:spcPct val="100000"/>
                        </a:lnSpc>
                        <a:spcBef>
                          <a:spcPts val="200"/>
                        </a:spcBef>
                        <a:spcAft>
                          <a:spcPts val="200"/>
                        </a:spcAft>
                        <a:buNone/>
                      </a:pPr>
                      <a:r>
                        <a:rPr lang="en-US" sz="2200" kern="100" dirty="0">
                          <a:effectLst/>
                        </a:rPr>
                        <a:t>Sole Proprietorship</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mpd="sng">
                      <a:noFill/>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24E68"/>
                    </a:solidFill>
                  </a:tcPr>
                </a:tc>
                <a:tc>
                  <a:txBody>
                    <a:bodyPr/>
                    <a:lstStyle/>
                    <a:p>
                      <a:pPr marL="228600" marR="0" lvl="1" indent="-228600">
                        <a:lnSpc>
                          <a:spcPct val="100000"/>
                        </a:lnSpc>
                        <a:spcBef>
                          <a:spcPts val="20"/>
                        </a:spcBef>
                        <a:spcAft>
                          <a:spcPts val="20"/>
                        </a:spcAft>
                        <a:buFont typeface="Arial" panose="020B0604020202020204" pitchFamily="34" charset="0"/>
                        <a:buChar char="•"/>
                      </a:pPr>
                      <a:r>
                        <a:rPr lang="en-US" sz="2100" kern="100" dirty="0">
                          <a:effectLst/>
                        </a:rPr>
                        <a:t>A person owns an unincorporated business by themselves.</a:t>
                      </a:r>
                    </a:p>
                    <a:p>
                      <a:pPr marL="228600" marR="0" lvl="1" indent="-228600">
                        <a:lnSpc>
                          <a:spcPct val="100000"/>
                        </a:lnSpc>
                        <a:spcBef>
                          <a:spcPts val="20"/>
                        </a:spcBef>
                        <a:spcAft>
                          <a:spcPts val="20"/>
                        </a:spcAft>
                        <a:buFont typeface="Arial" panose="020B0604020202020204" pitchFamily="34" charset="0"/>
                        <a:buChar char="•"/>
                      </a:pPr>
                      <a:r>
                        <a:rPr lang="en-US" sz="2100" kern="100" dirty="0">
                          <a:effectLst/>
                        </a:rPr>
                        <a:t>No legal process needed to form.</a:t>
                      </a:r>
                    </a:p>
                    <a:p>
                      <a:pPr marL="228600" marR="0" lvl="1" indent="-228600">
                        <a:lnSpc>
                          <a:spcPct val="100000"/>
                        </a:lnSpc>
                        <a:spcBef>
                          <a:spcPts val="20"/>
                        </a:spcBef>
                        <a:spcAft>
                          <a:spcPts val="20"/>
                        </a:spcAft>
                        <a:buFont typeface="Arial" panose="020B0604020202020204" pitchFamily="34" charset="0"/>
                        <a:buChar char="•"/>
                      </a:pPr>
                      <a:r>
                        <a:rPr lang="en-US" sz="2100" kern="100" dirty="0">
                          <a:effectLst/>
                        </a:rPr>
                        <a:t>Synonymous with self-employment.</a:t>
                      </a:r>
                      <a:endParaRPr lang="en-US" sz="21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28600" marR="0" lvl="0" indent="-228600" algn="l" defTabSz="914400" rtl="0" eaLnBrk="1" fontAlgn="auto" latinLnBrk="0" hangingPunct="1">
                        <a:lnSpc>
                          <a:spcPct val="100000"/>
                        </a:lnSpc>
                        <a:spcBef>
                          <a:spcPts val="20"/>
                        </a:spcBef>
                        <a:spcAft>
                          <a:spcPts val="20"/>
                        </a:spcAft>
                        <a:buClrTx/>
                        <a:buSzTx/>
                        <a:buFont typeface="Arial" panose="020B0604020202020204" pitchFamily="34" charset="0"/>
                        <a:buChar char="•"/>
                        <a:tabLst/>
                        <a:defRPr/>
                      </a:pPr>
                      <a:r>
                        <a:rPr lang="en-US" sz="2100" kern="100" dirty="0">
                          <a:effectLst/>
                        </a:rPr>
                        <a:t>The owner has personal liability for debts and obligations.</a:t>
                      </a:r>
                    </a:p>
                    <a:p>
                      <a:pPr marL="228600" marR="0" lvl="0" indent="-228600" algn="l" defTabSz="914400" rtl="0" eaLnBrk="1" fontAlgn="auto" latinLnBrk="0" hangingPunct="1">
                        <a:lnSpc>
                          <a:spcPct val="100000"/>
                        </a:lnSpc>
                        <a:spcBef>
                          <a:spcPts val="20"/>
                        </a:spcBef>
                        <a:spcAft>
                          <a:spcPts val="20"/>
                        </a:spcAft>
                        <a:buClrTx/>
                        <a:buSzTx/>
                        <a:buFont typeface="Arial" panose="020B0604020202020204" pitchFamily="34" charset="0"/>
                        <a:buChar char="•"/>
                        <a:tabLst/>
                        <a:defRPr/>
                      </a:pPr>
                      <a:r>
                        <a:rPr lang="en-US" sz="2100" kern="100" dirty="0">
                          <a:effectLst/>
                        </a:rPr>
                        <a:t>Business assets and liabilities are not separate from personal assets and liabilities.</a:t>
                      </a:r>
                    </a:p>
                    <a:p>
                      <a:pPr marL="228600" marR="0" indent="-228600">
                        <a:lnSpc>
                          <a:spcPct val="100000"/>
                        </a:lnSpc>
                        <a:spcBef>
                          <a:spcPts val="20"/>
                        </a:spcBef>
                        <a:spcAft>
                          <a:spcPts val="20"/>
                        </a:spcAft>
                        <a:buFont typeface="Arial" panose="020B0604020202020204" pitchFamily="34" charset="0"/>
                        <a:buChar char="•"/>
                      </a:pPr>
                      <a:endParaRPr lang="en-US" sz="21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solidFill>
                        <a:schemeClr val="bg1">
                          <a:lumMod val="85000"/>
                        </a:schemeClr>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62119950"/>
                  </a:ext>
                </a:extLst>
              </a:tr>
              <a:tr h="923036">
                <a:tc>
                  <a:txBody>
                    <a:bodyPr/>
                    <a:lstStyle/>
                    <a:p>
                      <a:pPr marL="0" marR="0">
                        <a:lnSpc>
                          <a:spcPct val="100000"/>
                        </a:lnSpc>
                        <a:spcBef>
                          <a:spcPts val="200"/>
                        </a:spcBef>
                        <a:spcAft>
                          <a:spcPts val="200"/>
                        </a:spcAft>
                        <a:buNone/>
                      </a:pPr>
                      <a:r>
                        <a:rPr lang="en-US" sz="2200" kern="100" dirty="0">
                          <a:effectLst/>
                        </a:rPr>
                        <a:t>Partnership</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mpd="sng">
                      <a:noFill/>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4159"/>
                    </a:solidFill>
                  </a:tcPr>
                </a:tc>
                <a:tc>
                  <a:txBody>
                    <a:bodyPr/>
                    <a:lstStyle/>
                    <a:p>
                      <a:pPr marL="0" marR="0">
                        <a:lnSpc>
                          <a:spcPct val="100000"/>
                        </a:lnSpc>
                        <a:spcAft>
                          <a:spcPts val="800"/>
                        </a:spcAft>
                        <a:buNone/>
                      </a:pPr>
                      <a:r>
                        <a:rPr lang="en-US" sz="2100" kern="100" dirty="0">
                          <a:effectLst/>
                        </a:rPr>
                        <a:t>Two or more people own a business together.</a:t>
                      </a:r>
                      <a:endParaRPr lang="en-US" sz="21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indent="0">
                        <a:lnSpc>
                          <a:spcPct val="100000"/>
                        </a:lnSpc>
                        <a:spcAft>
                          <a:spcPts val="800"/>
                        </a:spcAft>
                        <a:buFont typeface="Arial" panose="020B0604020202020204" pitchFamily="34" charset="0"/>
                        <a:buNone/>
                      </a:pPr>
                      <a:r>
                        <a:rPr lang="en-US" sz="2100" kern="100" dirty="0">
                          <a:effectLst/>
                          <a:latin typeface="Aptos" panose="020B0004020202020204" pitchFamily="34" charset="0"/>
                          <a:ea typeface="Aptos" panose="020B0004020202020204" pitchFamily="34" charset="0"/>
                          <a:cs typeface="Times New Roman" panose="02020603050405020304" pitchFamily="18" charset="0"/>
                        </a:rPr>
                        <a:t>Both partners have unlimited liability.</a:t>
                      </a:r>
                    </a:p>
                  </a:txBody>
                  <a:tcP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22185873"/>
                  </a:ext>
                </a:extLst>
              </a:tr>
              <a:tr h="682793">
                <a:tc>
                  <a:txBody>
                    <a:bodyPr/>
                    <a:lstStyle/>
                    <a:p>
                      <a:pPr marL="0" marR="0">
                        <a:lnSpc>
                          <a:spcPct val="100000"/>
                        </a:lnSpc>
                        <a:spcBef>
                          <a:spcPts val="200"/>
                        </a:spcBef>
                        <a:spcAft>
                          <a:spcPts val="200"/>
                        </a:spcAft>
                        <a:buNone/>
                      </a:pPr>
                      <a:r>
                        <a:rPr lang="en-US" sz="2200" kern="100" dirty="0">
                          <a:effectLst/>
                        </a:rPr>
                        <a:t>Limited Partnership (LP)</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24E68"/>
                    </a:solidFill>
                  </a:tcPr>
                </a:tc>
                <a:tc>
                  <a:txBody>
                    <a:bodyPr/>
                    <a:lstStyle/>
                    <a:p>
                      <a:pPr marL="0" marR="0">
                        <a:lnSpc>
                          <a:spcPct val="100000"/>
                        </a:lnSpc>
                        <a:spcAft>
                          <a:spcPts val="800"/>
                        </a:spcAft>
                        <a:buNone/>
                      </a:pPr>
                      <a:r>
                        <a:rPr lang="en-US" sz="2100" kern="100" dirty="0">
                          <a:effectLst/>
                        </a:rPr>
                        <a:t>Two or more people own a business together.</a:t>
                      </a:r>
                      <a:endParaRPr lang="en-US" sz="21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solidFill>
                        <a:schemeClr val="bg1">
                          <a:lumMod val="7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marL="228600" marR="0" indent="-228600">
                        <a:lnSpc>
                          <a:spcPct val="100000"/>
                        </a:lnSpc>
                        <a:spcBef>
                          <a:spcPts val="200"/>
                        </a:spcBef>
                        <a:spcAft>
                          <a:spcPts val="200"/>
                        </a:spcAft>
                        <a:buFont typeface="Arial" panose="020B0604020202020204" pitchFamily="34" charset="0"/>
                        <a:buChar char="•"/>
                      </a:pPr>
                      <a:r>
                        <a:rPr lang="en-US" sz="2100" kern="100" dirty="0">
                          <a:effectLst/>
                        </a:rPr>
                        <a:t>One partner (the </a:t>
                      </a:r>
                      <a:r>
                        <a:rPr lang="en-US" sz="2100" i="1" kern="100" dirty="0">
                          <a:effectLst/>
                        </a:rPr>
                        <a:t>general partner</a:t>
                      </a:r>
                      <a:r>
                        <a:rPr lang="en-US" sz="2100" kern="100" dirty="0">
                          <a:effectLst/>
                        </a:rPr>
                        <a:t>) has unlimited liability.</a:t>
                      </a:r>
                    </a:p>
                    <a:p>
                      <a:pPr marL="228600" marR="0" indent="-228600">
                        <a:lnSpc>
                          <a:spcPct val="100000"/>
                        </a:lnSpc>
                        <a:spcBef>
                          <a:spcPts val="200"/>
                        </a:spcBef>
                        <a:spcAft>
                          <a:spcPts val="200"/>
                        </a:spcAft>
                        <a:buFont typeface="Arial" panose="020B0604020202020204" pitchFamily="34" charset="0"/>
                        <a:buChar char="•"/>
                      </a:pPr>
                      <a:r>
                        <a:rPr lang="en-US" sz="2100" kern="100" dirty="0">
                          <a:effectLst/>
                        </a:rPr>
                        <a:t>Remaining partners have limited liability.</a:t>
                      </a:r>
                      <a:endParaRPr lang="en-US" sz="21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solidFill>
                        <a:schemeClr val="bg1">
                          <a:lumMod val="85000"/>
                        </a:schemeClr>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8432819"/>
                  </a:ext>
                </a:extLst>
              </a:tr>
            </a:tbl>
          </a:graphicData>
        </a:graphic>
      </p:graphicFrame>
    </p:spTree>
    <p:extLst>
      <p:ext uri="{BB962C8B-B14F-4D97-AF65-F5344CB8AC3E}">
        <p14:creationId xmlns:p14="http://schemas.microsoft.com/office/powerpoint/2010/main" val="3964930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5981B-E18D-6E53-0E80-67197A541CB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E25014-3653-CCD0-556B-A27CD6B8E98E}"/>
              </a:ext>
            </a:extLst>
          </p:cNvPr>
          <p:cNvSpPr>
            <a:spLocks noGrp="1"/>
          </p:cNvSpPr>
          <p:nvPr>
            <p:ph type="sldNum" sz="quarter" idx="12"/>
          </p:nvPr>
        </p:nvSpPr>
        <p:spPr/>
        <p:txBody>
          <a:bodyPr/>
          <a:lstStyle/>
          <a:p>
            <a:fld id="{3F16EA7B-2868-4129-8CCC-8431B61BD75B}" type="slidenum">
              <a:rPr lang="en-US" smtClean="0"/>
              <a:pPr/>
              <a:t>21</a:t>
            </a:fld>
            <a:endParaRPr lang="en-US" dirty="0"/>
          </a:p>
        </p:txBody>
      </p:sp>
      <p:sp>
        <p:nvSpPr>
          <p:cNvPr id="3" name="Title 2">
            <a:extLst>
              <a:ext uri="{FF2B5EF4-FFF2-40B4-BE49-F238E27FC236}">
                <a16:creationId xmlns:a16="http://schemas.microsoft.com/office/drawing/2014/main" id="{F8ED8FF4-6966-ECE6-561B-8CADDFBD303D}"/>
              </a:ext>
            </a:extLst>
          </p:cNvPr>
          <p:cNvSpPr>
            <a:spLocks noGrp="1"/>
          </p:cNvSpPr>
          <p:nvPr>
            <p:ph type="title"/>
          </p:nvPr>
        </p:nvSpPr>
        <p:spPr/>
        <p:txBody>
          <a:bodyPr/>
          <a:lstStyle/>
          <a:p>
            <a:r>
              <a:rPr lang="en-US" dirty="0"/>
              <a:t>Business Structures with More Protection</a:t>
            </a:r>
          </a:p>
        </p:txBody>
      </p:sp>
      <p:graphicFrame>
        <p:nvGraphicFramePr>
          <p:cNvPr id="8" name="Content Placeholder 7">
            <a:extLst>
              <a:ext uri="{FF2B5EF4-FFF2-40B4-BE49-F238E27FC236}">
                <a16:creationId xmlns:a16="http://schemas.microsoft.com/office/drawing/2014/main" id="{AFAE276E-E625-C78F-8E15-667D9253639B}"/>
              </a:ext>
            </a:extLst>
          </p:cNvPr>
          <p:cNvGraphicFramePr>
            <a:graphicFrameLocks noGrp="1"/>
          </p:cNvGraphicFramePr>
          <p:nvPr>
            <p:ph idx="1"/>
            <p:extLst>
              <p:ext uri="{D42A27DB-BD31-4B8C-83A1-F6EECF244321}">
                <p14:modId xmlns:p14="http://schemas.microsoft.com/office/powerpoint/2010/main" val="668900013"/>
              </p:ext>
            </p:extLst>
          </p:nvPr>
        </p:nvGraphicFramePr>
        <p:xfrm>
          <a:off x="838200" y="1295399"/>
          <a:ext cx="10515598" cy="4611437"/>
        </p:xfrm>
        <a:graphic>
          <a:graphicData uri="http://schemas.openxmlformats.org/drawingml/2006/table">
            <a:tbl>
              <a:tblPr firstRow="1" firstCol="1" bandRow="1">
                <a:tableStyleId>{5C22544A-7EE6-4342-B048-85BDC9FD1C3A}</a:tableStyleId>
              </a:tblPr>
              <a:tblGrid>
                <a:gridCol w="2247210">
                  <a:extLst>
                    <a:ext uri="{9D8B030D-6E8A-4147-A177-3AD203B41FA5}">
                      <a16:colId xmlns:a16="http://schemas.microsoft.com/office/drawing/2014/main" val="749300664"/>
                    </a:ext>
                  </a:extLst>
                </a:gridCol>
                <a:gridCol w="4458390">
                  <a:extLst>
                    <a:ext uri="{9D8B030D-6E8A-4147-A177-3AD203B41FA5}">
                      <a16:colId xmlns:a16="http://schemas.microsoft.com/office/drawing/2014/main" val="670032671"/>
                    </a:ext>
                  </a:extLst>
                </a:gridCol>
                <a:gridCol w="3809998">
                  <a:extLst>
                    <a:ext uri="{9D8B030D-6E8A-4147-A177-3AD203B41FA5}">
                      <a16:colId xmlns:a16="http://schemas.microsoft.com/office/drawing/2014/main" val="2237801788"/>
                    </a:ext>
                  </a:extLst>
                </a:gridCol>
              </a:tblGrid>
              <a:tr h="457201">
                <a:tc>
                  <a:txBody>
                    <a:bodyPr/>
                    <a:lstStyle/>
                    <a:p>
                      <a:pPr marL="0" marR="0">
                        <a:lnSpc>
                          <a:spcPct val="115000"/>
                        </a:lnSpc>
                        <a:spcAft>
                          <a:spcPts val="800"/>
                        </a:spcAft>
                        <a:buNone/>
                      </a:pPr>
                      <a:r>
                        <a:rPr lang="en-US" sz="2400" kern="100" dirty="0">
                          <a:solidFill>
                            <a:schemeClr val="tx1"/>
                          </a:solidFill>
                          <a:effectLst/>
                        </a:rPr>
                        <a:t>Structure</a:t>
                      </a:r>
                      <a:endParaRPr lang="en-US" sz="2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lnL w="12700" cmpd="sng">
                      <a:noFill/>
                    </a:lnL>
                    <a:lnR w="12700" cap="flat" cmpd="sng" algn="ctr">
                      <a:solidFill>
                        <a:srgbClr val="A4CCD7"/>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BFDBE2"/>
                    </a:solidFill>
                  </a:tcPr>
                </a:tc>
                <a:tc>
                  <a:txBody>
                    <a:bodyPr/>
                    <a:lstStyle/>
                    <a:p>
                      <a:pPr marL="0" marR="0">
                        <a:lnSpc>
                          <a:spcPct val="115000"/>
                        </a:lnSpc>
                        <a:spcAft>
                          <a:spcPts val="800"/>
                        </a:spcAft>
                        <a:buNone/>
                      </a:pPr>
                      <a:r>
                        <a:rPr lang="en-US" sz="2400" kern="100" dirty="0">
                          <a:solidFill>
                            <a:schemeClr val="tx1"/>
                          </a:solidFill>
                          <a:effectLst/>
                        </a:rPr>
                        <a:t>Legal Formation</a:t>
                      </a:r>
                      <a:endParaRPr lang="en-US" sz="2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solidFill>
                        <a:srgbClr val="A4CCD7"/>
                      </a:solidFill>
                      <a:prstDash val="solid"/>
                      <a:round/>
                      <a:headEnd type="none" w="med" len="med"/>
                      <a:tailEnd type="none" w="med" len="med"/>
                    </a:lnL>
                    <a:lnR w="12700" cap="flat" cmpd="sng" algn="ctr">
                      <a:solidFill>
                        <a:srgbClr val="A4CCD7"/>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DBE2"/>
                    </a:solidFill>
                  </a:tcPr>
                </a:tc>
                <a:tc>
                  <a:txBody>
                    <a:bodyPr/>
                    <a:lstStyle/>
                    <a:p>
                      <a:pPr marL="0" marR="0">
                        <a:lnSpc>
                          <a:spcPct val="115000"/>
                        </a:lnSpc>
                        <a:spcAft>
                          <a:spcPts val="800"/>
                        </a:spcAft>
                        <a:buNone/>
                      </a:pPr>
                      <a:r>
                        <a:rPr lang="en-US" sz="2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Potential Liability</a:t>
                      </a:r>
                    </a:p>
                  </a:txBody>
                  <a:tcPr>
                    <a:lnL w="12700" cap="flat" cmpd="sng" algn="ctr">
                      <a:solidFill>
                        <a:srgbClr val="A4CCD7"/>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DBE2"/>
                    </a:solidFill>
                  </a:tcPr>
                </a:tc>
                <a:extLst>
                  <a:ext uri="{0D108BD9-81ED-4DB2-BD59-A6C34878D82A}">
                    <a16:rowId xmlns:a16="http://schemas.microsoft.com/office/drawing/2014/main" val="1071644177"/>
                  </a:ext>
                </a:extLst>
              </a:tr>
              <a:tr h="1488697">
                <a:tc>
                  <a:txBody>
                    <a:bodyPr/>
                    <a:lstStyle/>
                    <a:p>
                      <a:pPr marL="0" marR="0">
                        <a:lnSpc>
                          <a:spcPct val="100000"/>
                        </a:lnSpc>
                        <a:spcBef>
                          <a:spcPts val="200"/>
                        </a:spcBef>
                        <a:spcAft>
                          <a:spcPts val="200"/>
                        </a:spcAft>
                        <a:buNone/>
                      </a:pPr>
                      <a:r>
                        <a:rPr lang="en-US" sz="2200" kern="100" dirty="0">
                          <a:effectLst/>
                        </a:rPr>
                        <a:t>Limited Liability Partnership (LLP)</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mpd="sng">
                      <a:noFill/>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24E68"/>
                    </a:solidFill>
                  </a:tcPr>
                </a:tc>
                <a:tc>
                  <a:txBody>
                    <a:bodyPr/>
                    <a:lstStyle/>
                    <a:p>
                      <a:pPr marL="0" marR="0">
                        <a:lnSpc>
                          <a:spcPct val="100000"/>
                        </a:lnSpc>
                        <a:spcBef>
                          <a:spcPts val="200"/>
                        </a:spcBef>
                        <a:spcAft>
                          <a:spcPts val="200"/>
                        </a:spcAft>
                        <a:buNone/>
                      </a:pPr>
                      <a:r>
                        <a:rPr lang="en-US" sz="2000" kern="100" dirty="0">
                          <a:effectLst/>
                        </a:rPr>
                        <a:t>Two or more people own a business together</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28600" marR="0" lvl="0" indent="-2286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2000" kern="100" dirty="0">
                          <a:effectLst/>
                        </a:rPr>
                        <a:t>Like LP, except there is limited liability to every owner</a:t>
                      </a:r>
                    </a:p>
                    <a:p>
                      <a:pPr marL="228600" marR="0" lvl="0" indent="-2286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2000" kern="100" dirty="0">
                          <a:effectLst/>
                        </a:rPr>
                        <a:t>Protects each partner from debts against the partnership</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solidFill>
                        <a:schemeClr val="bg1">
                          <a:lumMod val="85000"/>
                        </a:schemeClr>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62119950"/>
                  </a:ext>
                </a:extLst>
              </a:tr>
              <a:tr h="1211622">
                <a:tc>
                  <a:txBody>
                    <a:bodyPr/>
                    <a:lstStyle/>
                    <a:p>
                      <a:pPr marL="0" marR="0">
                        <a:lnSpc>
                          <a:spcPct val="100000"/>
                        </a:lnSpc>
                        <a:spcBef>
                          <a:spcPts val="200"/>
                        </a:spcBef>
                        <a:spcAft>
                          <a:spcPts val="200"/>
                        </a:spcAft>
                        <a:buNone/>
                      </a:pPr>
                      <a:r>
                        <a:rPr lang="en-US" sz="2200" kern="100" dirty="0">
                          <a:effectLst/>
                        </a:rPr>
                        <a:t>Limited Liability Company (LLC)</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mpd="sng">
                      <a:noFill/>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4159"/>
                    </a:solidFill>
                  </a:tcPr>
                </a:tc>
                <a:tc>
                  <a:txBody>
                    <a:bodyPr/>
                    <a:lstStyle/>
                    <a:p>
                      <a:pPr marL="228600" marR="0" indent="-228600">
                        <a:lnSpc>
                          <a:spcPct val="100000"/>
                        </a:lnSpc>
                        <a:spcBef>
                          <a:spcPts val="200"/>
                        </a:spcBef>
                        <a:spcAft>
                          <a:spcPts val="200"/>
                        </a:spcAft>
                        <a:buFont typeface="Arial" panose="020B0604020202020204" pitchFamily="34" charset="0"/>
                        <a:buChar char="•"/>
                      </a:pPr>
                      <a:r>
                        <a:rPr lang="en-US" sz="2000" kern="100" dirty="0">
                          <a:effectLst/>
                        </a:rPr>
                        <a:t>Hybrid of partnership and corporation</a:t>
                      </a:r>
                    </a:p>
                    <a:p>
                      <a:pPr marL="228600" marR="0" indent="-228600">
                        <a:lnSpc>
                          <a:spcPct val="100000"/>
                        </a:lnSpc>
                        <a:spcBef>
                          <a:spcPts val="200"/>
                        </a:spcBef>
                        <a:spcAft>
                          <a:spcPts val="200"/>
                        </a:spcAft>
                        <a:buFont typeface="Arial" panose="020B0604020202020204" pitchFamily="34" charset="0"/>
                        <a:buChar char="•"/>
                      </a:pPr>
                      <a:r>
                        <a:rPr lang="en-US" sz="2000" kern="100" dirty="0">
                          <a:effectLst/>
                        </a:rPr>
                        <a:t>Allowed through state laws</a:t>
                      </a:r>
                    </a:p>
                    <a:p>
                      <a:pPr marL="228600" marR="0" indent="-228600">
                        <a:lnSpc>
                          <a:spcPct val="100000"/>
                        </a:lnSpc>
                        <a:spcBef>
                          <a:spcPts val="200"/>
                        </a:spcBef>
                        <a:spcAft>
                          <a:spcPts val="200"/>
                        </a:spcAft>
                        <a:buFont typeface="Arial" panose="020B0604020202020204" pitchFamily="34" charset="0"/>
                        <a:buChar char="•"/>
                      </a:pPr>
                      <a:r>
                        <a:rPr lang="en-US" sz="2000" kern="100" dirty="0">
                          <a:effectLst/>
                        </a:rPr>
                        <a:t>Some states require the LLC to be dissolved and reformed with new membership when a member joins or leaves, unless an agreement is in place within the LLC for buying, selling, and transferring ownership.</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marR="0">
                        <a:lnSpc>
                          <a:spcPct val="100000"/>
                        </a:lnSpc>
                        <a:spcBef>
                          <a:spcPts val="200"/>
                        </a:spcBef>
                        <a:spcAft>
                          <a:spcPts val="200"/>
                        </a:spcAft>
                        <a:buNone/>
                      </a:pPr>
                      <a:r>
                        <a:rPr lang="en-US" sz="2000" kern="100" dirty="0">
                          <a:effectLst/>
                        </a:rPr>
                        <a:t>Protects the owners from personal liability</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22185873"/>
                  </a:ext>
                </a:extLst>
              </a:tr>
            </a:tbl>
          </a:graphicData>
        </a:graphic>
      </p:graphicFrame>
    </p:spTree>
    <p:extLst>
      <p:ext uri="{BB962C8B-B14F-4D97-AF65-F5344CB8AC3E}">
        <p14:creationId xmlns:p14="http://schemas.microsoft.com/office/powerpoint/2010/main" val="2431061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56633-5257-3DCE-B569-53054D1C02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5FD9A1-D529-3D82-DA46-C06FC689C0D7}"/>
              </a:ext>
            </a:extLst>
          </p:cNvPr>
          <p:cNvSpPr>
            <a:spLocks noGrp="1"/>
          </p:cNvSpPr>
          <p:nvPr>
            <p:ph type="sldNum" sz="quarter" idx="12"/>
          </p:nvPr>
        </p:nvSpPr>
        <p:spPr/>
        <p:txBody>
          <a:bodyPr/>
          <a:lstStyle/>
          <a:p>
            <a:fld id="{3F16EA7B-2868-4129-8CCC-8431B61BD75B}" type="slidenum">
              <a:rPr lang="en-US" smtClean="0"/>
              <a:pPr/>
              <a:t>22</a:t>
            </a:fld>
            <a:endParaRPr lang="en-US" dirty="0"/>
          </a:p>
        </p:txBody>
      </p:sp>
      <p:sp>
        <p:nvSpPr>
          <p:cNvPr id="3" name="Title 2">
            <a:extLst>
              <a:ext uri="{FF2B5EF4-FFF2-40B4-BE49-F238E27FC236}">
                <a16:creationId xmlns:a16="http://schemas.microsoft.com/office/drawing/2014/main" id="{91CB9655-CDDE-E7C0-E7E9-73AA79E196ED}"/>
              </a:ext>
            </a:extLst>
          </p:cNvPr>
          <p:cNvSpPr>
            <a:spLocks noGrp="1"/>
          </p:cNvSpPr>
          <p:nvPr>
            <p:ph type="title"/>
          </p:nvPr>
        </p:nvSpPr>
        <p:spPr/>
        <p:txBody>
          <a:bodyPr/>
          <a:lstStyle/>
          <a:p>
            <a:r>
              <a:rPr lang="en-US" dirty="0"/>
              <a:t>Corporate Structures</a:t>
            </a:r>
          </a:p>
        </p:txBody>
      </p:sp>
      <p:graphicFrame>
        <p:nvGraphicFramePr>
          <p:cNvPr id="8" name="Content Placeholder 7">
            <a:extLst>
              <a:ext uri="{FF2B5EF4-FFF2-40B4-BE49-F238E27FC236}">
                <a16:creationId xmlns:a16="http://schemas.microsoft.com/office/drawing/2014/main" id="{3D46B402-BEA1-70A0-6E1F-33A584A345D9}"/>
              </a:ext>
            </a:extLst>
          </p:cNvPr>
          <p:cNvGraphicFramePr>
            <a:graphicFrameLocks noGrp="1"/>
          </p:cNvGraphicFramePr>
          <p:nvPr>
            <p:ph idx="1"/>
            <p:extLst>
              <p:ext uri="{D42A27DB-BD31-4B8C-83A1-F6EECF244321}">
                <p14:modId xmlns:p14="http://schemas.microsoft.com/office/powerpoint/2010/main" val="4016188883"/>
              </p:ext>
            </p:extLst>
          </p:nvPr>
        </p:nvGraphicFramePr>
        <p:xfrm>
          <a:off x="838200" y="1295399"/>
          <a:ext cx="10515598" cy="4763837"/>
        </p:xfrm>
        <a:graphic>
          <a:graphicData uri="http://schemas.openxmlformats.org/drawingml/2006/table">
            <a:tbl>
              <a:tblPr firstRow="1" firstCol="1" bandRow="1">
                <a:tableStyleId>{5C22544A-7EE6-4342-B048-85BDC9FD1C3A}</a:tableStyleId>
              </a:tblPr>
              <a:tblGrid>
                <a:gridCol w="2247210">
                  <a:extLst>
                    <a:ext uri="{9D8B030D-6E8A-4147-A177-3AD203B41FA5}">
                      <a16:colId xmlns:a16="http://schemas.microsoft.com/office/drawing/2014/main" val="749300664"/>
                    </a:ext>
                  </a:extLst>
                </a:gridCol>
                <a:gridCol w="4458390">
                  <a:extLst>
                    <a:ext uri="{9D8B030D-6E8A-4147-A177-3AD203B41FA5}">
                      <a16:colId xmlns:a16="http://schemas.microsoft.com/office/drawing/2014/main" val="670032671"/>
                    </a:ext>
                  </a:extLst>
                </a:gridCol>
                <a:gridCol w="3809998">
                  <a:extLst>
                    <a:ext uri="{9D8B030D-6E8A-4147-A177-3AD203B41FA5}">
                      <a16:colId xmlns:a16="http://schemas.microsoft.com/office/drawing/2014/main" val="2237801788"/>
                    </a:ext>
                  </a:extLst>
                </a:gridCol>
              </a:tblGrid>
              <a:tr h="457201">
                <a:tc>
                  <a:txBody>
                    <a:bodyPr/>
                    <a:lstStyle/>
                    <a:p>
                      <a:pPr marL="0" marR="0">
                        <a:lnSpc>
                          <a:spcPct val="115000"/>
                        </a:lnSpc>
                        <a:spcAft>
                          <a:spcPts val="800"/>
                        </a:spcAft>
                        <a:buNone/>
                      </a:pPr>
                      <a:r>
                        <a:rPr lang="en-US" sz="2400" kern="100" dirty="0">
                          <a:solidFill>
                            <a:schemeClr val="tx1"/>
                          </a:solidFill>
                          <a:effectLst/>
                        </a:rPr>
                        <a:t>Structure</a:t>
                      </a:r>
                      <a:endParaRPr lang="en-US" sz="2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lnL w="12700" cmpd="sng">
                      <a:noFill/>
                    </a:lnL>
                    <a:lnR w="12700" cap="flat" cmpd="sng" algn="ctr">
                      <a:solidFill>
                        <a:srgbClr val="A4CCD7"/>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BFDBE2"/>
                    </a:solidFill>
                  </a:tcPr>
                </a:tc>
                <a:tc>
                  <a:txBody>
                    <a:bodyPr/>
                    <a:lstStyle/>
                    <a:p>
                      <a:pPr marL="0" marR="0">
                        <a:lnSpc>
                          <a:spcPct val="115000"/>
                        </a:lnSpc>
                        <a:spcAft>
                          <a:spcPts val="800"/>
                        </a:spcAft>
                        <a:buNone/>
                      </a:pPr>
                      <a:r>
                        <a:rPr lang="en-US" sz="2400" kern="100" dirty="0">
                          <a:solidFill>
                            <a:schemeClr val="tx1"/>
                          </a:solidFill>
                          <a:effectLst/>
                        </a:rPr>
                        <a:t>Legal Formation</a:t>
                      </a:r>
                      <a:endParaRPr lang="en-US" sz="2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a:lnL w="12700" cap="flat" cmpd="sng" algn="ctr">
                      <a:solidFill>
                        <a:srgbClr val="A4CCD7"/>
                      </a:solidFill>
                      <a:prstDash val="solid"/>
                      <a:round/>
                      <a:headEnd type="none" w="med" len="med"/>
                      <a:tailEnd type="none" w="med" len="med"/>
                    </a:lnL>
                    <a:lnR w="12700" cap="flat" cmpd="sng" algn="ctr">
                      <a:solidFill>
                        <a:srgbClr val="A4CCD7"/>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DBE2"/>
                    </a:solidFill>
                  </a:tcPr>
                </a:tc>
                <a:tc>
                  <a:txBody>
                    <a:bodyPr/>
                    <a:lstStyle/>
                    <a:p>
                      <a:pPr marL="0" marR="0">
                        <a:lnSpc>
                          <a:spcPct val="115000"/>
                        </a:lnSpc>
                        <a:spcAft>
                          <a:spcPts val="800"/>
                        </a:spcAft>
                        <a:buNone/>
                      </a:pPr>
                      <a:r>
                        <a:rPr lang="en-US" sz="2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Potential Liability</a:t>
                      </a:r>
                    </a:p>
                  </a:txBody>
                  <a:tcPr>
                    <a:lnL w="12700" cap="flat" cmpd="sng" algn="ctr">
                      <a:solidFill>
                        <a:srgbClr val="A4CCD7"/>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FDBE2"/>
                    </a:solidFill>
                  </a:tcPr>
                </a:tc>
                <a:extLst>
                  <a:ext uri="{0D108BD9-81ED-4DB2-BD59-A6C34878D82A}">
                    <a16:rowId xmlns:a16="http://schemas.microsoft.com/office/drawing/2014/main" val="1071644177"/>
                  </a:ext>
                </a:extLst>
              </a:tr>
              <a:tr h="1488697">
                <a:tc>
                  <a:txBody>
                    <a:bodyPr/>
                    <a:lstStyle/>
                    <a:p>
                      <a:pPr marL="0" marR="0">
                        <a:lnSpc>
                          <a:spcPct val="100000"/>
                        </a:lnSpc>
                        <a:spcBef>
                          <a:spcPts val="200"/>
                        </a:spcBef>
                        <a:spcAft>
                          <a:spcPts val="200"/>
                        </a:spcAft>
                        <a:buNone/>
                      </a:pPr>
                      <a:r>
                        <a:rPr lang="en-US" sz="2200" kern="100" dirty="0">
                          <a:effectLst/>
                        </a:rPr>
                        <a:t>C Corporation (C Corp)</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mpd="sng">
                      <a:noFill/>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24E68"/>
                    </a:solidFill>
                  </a:tcPr>
                </a:tc>
                <a:tc>
                  <a:txBody>
                    <a:bodyPr/>
                    <a:lstStyle/>
                    <a:p>
                      <a:pPr marL="0" marR="0">
                        <a:lnSpc>
                          <a:spcPct val="100000"/>
                        </a:lnSpc>
                        <a:spcBef>
                          <a:spcPts val="200"/>
                        </a:spcBef>
                        <a:spcAft>
                          <a:spcPts val="200"/>
                        </a:spcAft>
                        <a:buNone/>
                      </a:pPr>
                      <a:r>
                        <a:rPr lang="en-US" sz="2000" kern="100" dirty="0">
                          <a:effectLst/>
                          <a:latin typeface="+mn-lt"/>
                        </a:rPr>
                        <a:t>Formed under federal or state law</a:t>
                      </a:r>
                      <a:endParaRPr lang="en-US" sz="2000" kern="100" dirty="0">
                        <a:effectLst/>
                        <a:latin typeface="+mn-lt"/>
                        <a:ea typeface="Aptos" panose="020B0004020202020204" pitchFamily="34"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28600" marR="0" lvl="0" indent="-2286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2000" kern="100" dirty="0">
                          <a:effectLst/>
                        </a:rPr>
                        <a:t>A legal entity separate from owners</a:t>
                      </a:r>
                    </a:p>
                    <a:p>
                      <a:pPr marL="228600" marR="0" lvl="0" indent="-2286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2000" kern="100" dirty="0">
                          <a:effectLst/>
                        </a:rPr>
                        <a:t>The corporation can be held legally liable</a:t>
                      </a:r>
                    </a:p>
                  </a:txBody>
                  <a:tcPr>
                    <a:lnL w="12700" cap="flat" cmpd="sng" algn="ctr">
                      <a:solidFill>
                        <a:schemeClr val="bg1">
                          <a:lumMod val="85000"/>
                        </a:schemeClr>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62119950"/>
                  </a:ext>
                </a:extLst>
              </a:tr>
              <a:tr h="1211622">
                <a:tc>
                  <a:txBody>
                    <a:bodyPr/>
                    <a:lstStyle/>
                    <a:p>
                      <a:pPr marL="0" marR="0">
                        <a:lnSpc>
                          <a:spcPct val="100000"/>
                        </a:lnSpc>
                        <a:spcBef>
                          <a:spcPts val="200"/>
                        </a:spcBef>
                        <a:spcAft>
                          <a:spcPts val="200"/>
                        </a:spcAft>
                        <a:buNone/>
                      </a:pPr>
                      <a:r>
                        <a:rPr lang="en-US" sz="2200" kern="100" dirty="0">
                          <a:effectLst/>
                        </a:rPr>
                        <a:t>S Corporation (S Corp)</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a:txBody>
                  <a:tcPr>
                    <a:lnL w="12700" cmpd="sng">
                      <a:noFill/>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004159"/>
                    </a:solidFill>
                  </a:tcPr>
                </a:tc>
                <a:tc>
                  <a:txBody>
                    <a:bodyPr/>
                    <a:lstStyle/>
                    <a:p>
                      <a:pPr marL="228600" marR="0" indent="-228600">
                        <a:lnSpc>
                          <a:spcPct val="100000"/>
                        </a:lnSpc>
                        <a:spcBef>
                          <a:spcPts val="200"/>
                        </a:spcBef>
                        <a:spcAft>
                          <a:spcPts val="200"/>
                        </a:spcAft>
                        <a:buFont typeface="Arial" panose="020B0604020202020204" pitchFamily="34" charset="0"/>
                        <a:buChar char="•"/>
                      </a:pPr>
                      <a:r>
                        <a:rPr lang="en-US" sz="2000" kern="100" dirty="0">
                          <a:effectLst/>
                          <a:latin typeface="+mn-lt"/>
                        </a:rPr>
                        <a:t>Formed under federal or state law</a:t>
                      </a:r>
                    </a:p>
                    <a:p>
                      <a:pPr marL="228600" marR="0" indent="-228600">
                        <a:lnSpc>
                          <a:spcPct val="100000"/>
                        </a:lnSpc>
                        <a:spcBef>
                          <a:spcPts val="200"/>
                        </a:spcBef>
                        <a:spcAft>
                          <a:spcPts val="200"/>
                        </a:spcAft>
                        <a:buFont typeface="Arial" panose="020B0604020202020204" pitchFamily="34" charset="0"/>
                        <a:buChar char="•"/>
                      </a:pPr>
                      <a:r>
                        <a:rPr lang="en-US" sz="2000" kern="100" dirty="0">
                          <a:effectLst/>
                          <a:latin typeface="+mn-lt"/>
                        </a:rPr>
                        <a:t>To qualify under IRS rules:</a:t>
                      </a:r>
                    </a:p>
                    <a:p>
                      <a:pPr marL="457200" marR="0" indent="-228600">
                        <a:lnSpc>
                          <a:spcPct val="100000"/>
                        </a:lnSpc>
                        <a:spcBef>
                          <a:spcPts val="200"/>
                        </a:spcBef>
                        <a:spcAft>
                          <a:spcPts val="200"/>
                        </a:spcAft>
                        <a:buFont typeface="Arial" panose="020B0604020202020204" pitchFamily="34" charset="0"/>
                        <a:buChar char="•"/>
                        <a:tabLst/>
                      </a:pPr>
                      <a:r>
                        <a:rPr lang="en-US" sz="2000" kern="100" dirty="0">
                          <a:effectLst/>
                          <a:latin typeface="+mn-lt"/>
                        </a:rPr>
                        <a:t>Must be a domestic corporation</a:t>
                      </a:r>
                    </a:p>
                    <a:p>
                      <a:pPr marL="457200" marR="0" indent="-228600">
                        <a:lnSpc>
                          <a:spcPct val="100000"/>
                        </a:lnSpc>
                        <a:spcBef>
                          <a:spcPts val="200"/>
                        </a:spcBef>
                        <a:spcAft>
                          <a:spcPts val="200"/>
                        </a:spcAft>
                        <a:buFont typeface="Arial" panose="020B0604020202020204" pitchFamily="34" charset="0"/>
                        <a:buChar char="•"/>
                        <a:tabLst/>
                      </a:pPr>
                      <a:r>
                        <a:rPr lang="en-US" sz="2000" kern="100" dirty="0">
                          <a:effectLst/>
                          <a:latin typeface="+mn-lt"/>
                        </a:rPr>
                        <a:t>Shareholders must be individuals, certain trusts, or estates, etc. They may not be resident aliens.</a:t>
                      </a:r>
                    </a:p>
                    <a:p>
                      <a:pPr marL="457200" marR="0" indent="-228600">
                        <a:lnSpc>
                          <a:spcPct val="100000"/>
                        </a:lnSpc>
                        <a:spcBef>
                          <a:spcPts val="200"/>
                        </a:spcBef>
                        <a:spcAft>
                          <a:spcPts val="200"/>
                        </a:spcAft>
                        <a:buFont typeface="Arial" panose="020B0604020202020204" pitchFamily="34" charset="0"/>
                        <a:buChar char="•"/>
                        <a:tabLst/>
                      </a:pPr>
                      <a:r>
                        <a:rPr lang="en-US" sz="2000" kern="100" dirty="0">
                          <a:effectLst/>
                          <a:latin typeface="+mn-lt"/>
                        </a:rPr>
                        <a:t>No more than 100 shareholders</a:t>
                      </a:r>
                    </a:p>
                    <a:p>
                      <a:pPr marL="457200" marR="0" indent="-228600">
                        <a:lnSpc>
                          <a:spcPct val="100000"/>
                        </a:lnSpc>
                        <a:spcBef>
                          <a:spcPts val="200"/>
                        </a:spcBef>
                        <a:spcAft>
                          <a:spcPts val="200"/>
                        </a:spcAft>
                        <a:buFont typeface="Arial" panose="020B0604020202020204" pitchFamily="34" charset="0"/>
                        <a:buChar char="•"/>
                        <a:tabLst/>
                      </a:pPr>
                      <a:r>
                        <a:rPr lang="en-US" sz="2000" kern="100" dirty="0">
                          <a:effectLst/>
                          <a:latin typeface="+mn-lt"/>
                        </a:rPr>
                        <a:t>One class of stock</a:t>
                      </a:r>
                      <a:endParaRPr lang="en-US" sz="2000" kern="100" dirty="0">
                        <a:effectLst/>
                        <a:latin typeface="+mn-lt"/>
                        <a:ea typeface="Aptos" panose="020B0004020202020204" pitchFamily="34"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228600" marR="0" lvl="0" indent="-228600" algn="l" defTabSz="914400" rtl="0" eaLnBrk="1" fontAlgn="auto" latinLnBrk="0" hangingPunct="1">
                        <a:lnSpc>
                          <a:spcPct val="100000"/>
                        </a:lnSpc>
                        <a:spcBef>
                          <a:spcPts val="200"/>
                        </a:spcBef>
                        <a:spcAft>
                          <a:spcPts val="200"/>
                        </a:spcAft>
                        <a:buClrTx/>
                        <a:buSzTx/>
                        <a:buFont typeface="Arial" panose="020B0604020202020204" pitchFamily="34" charset="0"/>
                        <a:buChar char="•"/>
                        <a:tabLst/>
                        <a:defRPr/>
                      </a:pPr>
                      <a:r>
                        <a:rPr lang="en-US" sz="2000" kern="100" dirty="0">
                          <a:effectLst/>
                        </a:rPr>
                        <a:t>Like a C Corporation</a:t>
                      </a:r>
                    </a:p>
                  </a:txBody>
                  <a:tcP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222185873"/>
                  </a:ext>
                </a:extLst>
              </a:tr>
            </a:tbl>
          </a:graphicData>
        </a:graphic>
      </p:graphicFrame>
    </p:spTree>
    <p:extLst>
      <p:ext uri="{BB962C8B-B14F-4D97-AF65-F5344CB8AC3E}">
        <p14:creationId xmlns:p14="http://schemas.microsoft.com/office/powerpoint/2010/main" val="3746934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3030DF-7A77-BD86-AAF8-79A09B853507}"/>
              </a:ext>
            </a:extLst>
          </p:cNvPr>
          <p:cNvSpPr>
            <a:spLocks noGrp="1"/>
          </p:cNvSpPr>
          <p:nvPr>
            <p:ph type="sldNum" sz="quarter" idx="12"/>
          </p:nvPr>
        </p:nvSpPr>
        <p:spPr/>
        <p:txBody>
          <a:bodyPr/>
          <a:lstStyle/>
          <a:p>
            <a:fld id="{3F16EA7B-2868-4129-8CCC-8431B61BD75B}" type="slidenum">
              <a:rPr lang="en-US" smtClean="0"/>
              <a:pPr/>
              <a:t>23</a:t>
            </a:fld>
            <a:endParaRPr lang="en-US" dirty="0"/>
          </a:p>
        </p:txBody>
      </p:sp>
      <p:sp>
        <p:nvSpPr>
          <p:cNvPr id="3" name="Title 2">
            <a:extLst>
              <a:ext uri="{FF2B5EF4-FFF2-40B4-BE49-F238E27FC236}">
                <a16:creationId xmlns:a16="http://schemas.microsoft.com/office/drawing/2014/main" id="{7D2B1BD2-6AD1-C0FC-EC05-6AD84B03CD6D}"/>
              </a:ext>
            </a:extLst>
          </p:cNvPr>
          <p:cNvSpPr>
            <a:spLocks noGrp="1"/>
          </p:cNvSpPr>
          <p:nvPr>
            <p:ph type="title"/>
          </p:nvPr>
        </p:nvSpPr>
        <p:spPr/>
        <p:txBody>
          <a:bodyPr/>
          <a:lstStyle/>
          <a:p>
            <a:r>
              <a:rPr lang="en-US" dirty="0"/>
              <a:t>Next Steps for Starting a Business</a:t>
            </a:r>
          </a:p>
        </p:txBody>
      </p:sp>
      <p:sp>
        <p:nvSpPr>
          <p:cNvPr id="4" name="Content Placeholder 3">
            <a:extLst>
              <a:ext uri="{FF2B5EF4-FFF2-40B4-BE49-F238E27FC236}">
                <a16:creationId xmlns:a16="http://schemas.microsoft.com/office/drawing/2014/main" id="{37451A7B-F91D-A6AC-A7A2-DCD2CF1D8F71}"/>
              </a:ext>
            </a:extLst>
          </p:cNvPr>
          <p:cNvSpPr>
            <a:spLocks noGrp="1"/>
          </p:cNvSpPr>
          <p:nvPr>
            <p:ph idx="1"/>
          </p:nvPr>
        </p:nvSpPr>
        <p:spPr/>
        <p:txBody>
          <a:bodyPr>
            <a:normAutofit lnSpcReduction="10000"/>
          </a:bodyPr>
          <a:lstStyle/>
          <a:p>
            <a:r>
              <a:rPr lang="en-US" dirty="0"/>
              <a:t>Choose a business name and register it with the state to protect that name.</a:t>
            </a:r>
          </a:p>
          <a:p>
            <a:r>
              <a:rPr lang="en-US" dirty="0"/>
              <a:t>If required by the business structure, obtain a federal ID (Employer Identification Number.</a:t>
            </a:r>
          </a:p>
          <a:p>
            <a:r>
              <a:rPr lang="en-US" dirty="0"/>
              <a:t>If required, obtain a state tax identification number.</a:t>
            </a:r>
          </a:p>
          <a:p>
            <a:r>
              <a:rPr lang="en-US" dirty="0"/>
              <a:t>Check what licenses and permits might be required (federal in limited cases, state frequently, and sometimes city or county) and get them.</a:t>
            </a:r>
          </a:p>
          <a:p>
            <a:r>
              <a:rPr lang="en-US" dirty="0"/>
              <a:t>Open a business bank account. It is important to keep funds separate from personal funds.</a:t>
            </a:r>
          </a:p>
          <a:p>
            <a:r>
              <a:rPr lang="en-US" dirty="0"/>
              <a:t>Secure business insurance to protect the business.</a:t>
            </a:r>
          </a:p>
        </p:txBody>
      </p:sp>
    </p:spTree>
    <p:extLst>
      <p:ext uri="{BB962C8B-B14F-4D97-AF65-F5344CB8AC3E}">
        <p14:creationId xmlns:p14="http://schemas.microsoft.com/office/powerpoint/2010/main" val="4143019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4652EA-69EF-B970-F29D-985F84805DBF}"/>
              </a:ext>
            </a:extLst>
          </p:cNvPr>
          <p:cNvSpPr>
            <a:spLocks noGrp="1"/>
          </p:cNvSpPr>
          <p:nvPr>
            <p:ph type="sldNum" sz="quarter" idx="12"/>
          </p:nvPr>
        </p:nvSpPr>
        <p:spPr>
          <a:xfrm>
            <a:off x="838199" y="6208776"/>
            <a:ext cx="2743200" cy="365125"/>
          </a:xfrm>
        </p:spPr>
        <p:txBody>
          <a:bodyPr/>
          <a:lstStyle/>
          <a:p>
            <a:fld id="{3F16EA7B-2868-4129-8CCC-8431B61BD75B}" type="slidenum">
              <a:rPr lang="en-US" smtClean="0"/>
              <a:pPr/>
              <a:t>24</a:t>
            </a:fld>
            <a:endParaRPr lang="en-US" dirty="0"/>
          </a:p>
        </p:txBody>
      </p:sp>
      <p:sp>
        <p:nvSpPr>
          <p:cNvPr id="3" name="Title 2">
            <a:extLst>
              <a:ext uri="{FF2B5EF4-FFF2-40B4-BE49-F238E27FC236}">
                <a16:creationId xmlns:a16="http://schemas.microsoft.com/office/drawing/2014/main" id="{BB87C218-35CB-39C9-E4F7-272F360F7BD8}"/>
              </a:ext>
            </a:extLst>
          </p:cNvPr>
          <p:cNvSpPr>
            <a:spLocks noGrp="1"/>
          </p:cNvSpPr>
          <p:nvPr>
            <p:ph type="title"/>
          </p:nvPr>
        </p:nvSpPr>
        <p:spPr/>
        <p:txBody>
          <a:bodyPr/>
          <a:lstStyle/>
          <a:p>
            <a:r>
              <a:rPr lang="en-US" dirty="0"/>
              <a:t>Tax issues</a:t>
            </a:r>
          </a:p>
        </p:txBody>
      </p:sp>
      <p:sp>
        <p:nvSpPr>
          <p:cNvPr id="4" name="Subtitle 3">
            <a:extLst>
              <a:ext uri="{FF2B5EF4-FFF2-40B4-BE49-F238E27FC236}">
                <a16:creationId xmlns:a16="http://schemas.microsoft.com/office/drawing/2014/main" id="{370E8D04-F180-AC67-87E3-1A12651DA015}"/>
              </a:ext>
            </a:extLst>
          </p:cNvPr>
          <p:cNvSpPr>
            <a:spLocks noGrp="1"/>
          </p:cNvSpPr>
          <p:nvPr>
            <p:ph type="body" sz="quarter" idx="13"/>
          </p:nvPr>
        </p:nvSpPr>
        <p:spPr/>
        <p:txBody>
          <a:bodyPr/>
          <a:lstStyle/>
          <a:p>
            <a:r>
              <a:rPr lang="en-US" dirty="0"/>
              <a:t>Consider professional help</a:t>
            </a:r>
          </a:p>
        </p:txBody>
      </p:sp>
      <p:pic>
        <p:nvPicPr>
          <p:cNvPr id="21" name="Picture Placeholder 20">
            <a:extLst>
              <a:ext uri="{FF2B5EF4-FFF2-40B4-BE49-F238E27FC236}">
                <a16:creationId xmlns:a16="http://schemas.microsoft.com/office/drawing/2014/main" id="{23757E4D-9CB4-9B59-531A-E20F8C46BB8F}"/>
              </a:ext>
              <a:ext uri="{C183D7F6-B498-43B3-948B-1728B52AA6E4}">
                <adec:decorative xmlns:adec="http://schemas.microsoft.com/office/drawing/2017/decorative" val="1"/>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t="53" b="53"/>
          <a:stretch/>
        </p:blipFill>
        <p:spPr/>
      </p:pic>
    </p:spTree>
    <p:extLst>
      <p:ext uri="{BB962C8B-B14F-4D97-AF65-F5344CB8AC3E}">
        <p14:creationId xmlns:p14="http://schemas.microsoft.com/office/powerpoint/2010/main" val="899610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A2A2CBB-B799-5875-E69D-7B210598B0ED}"/>
              </a:ext>
            </a:extLst>
          </p:cNvPr>
          <p:cNvSpPr>
            <a:spLocks noGrp="1"/>
          </p:cNvSpPr>
          <p:nvPr>
            <p:ph type="sldNum" sz="quarter" idx="12"/>
          </p:nvPr>
        </p:nvSpPr>
        <p:spPr/>
        <p:txBody>
          <a:bodyPr/>
          <a:lstStyle/>
          <a:p>
            <a:fld id="{3F16EA7B-2868-4129-8CCC-8431B61BD75B}" type="slidenum">
              <a:rPr lang="en-US" smtClean="0"/>
              <a:pPr/>
              <a:t>25</a:t>
            </a:fld>
            <a:endParaRPr lang="en-US" dirty="0"/>
          </a:p>
        </p:txBody>
      </p:sp>
      <p:sp>
        <p:nvSpPr>
          <p:cNvPr id="3" name="Title 2">
            <a:extLst>
              <a:ext uri="{FF2B5EF4-FFF2-40B4-BE49-F238E27FC236}">
                <a16:creationId xmlns:a16="http://schemas.microsoft.com/office/drawing/2014/main" id="{17477E6D-65E7-E549-3D1D-3F69DA4E7AAA}"/>
              </a:ext>
            </a:extLst>
          </p:cNvPr>
          <p:cNvSpPr>
            <a:spLocks noGrp="1"/>
          </p:cNvSpPr>
          <p:nvPr>
            <p:ph type="title"/>
          </p:nvPr>
        </p:nvSpPr>
        <p:spPr/>
        <p:txBody>
          <a:bodyPr/>
          <a:lstStyle/>
          <a:p>
            <a:r>
              <a:rPr lang="en-US" dirty="0"/>
              <a:t>Federal Tax Forms for Self-Employment</a:t>
            </a:r>
          </a:p>
        </p:txBody>
      </p:sp>
      <p:sp>
        <p:nvSpPr>
          <p:cNvPr id="4" name="Content Placeholder 3">
            <a:extLst>
              <a:ext uri="{FF2B5EF4-FFF2-40B4-BE49-F238E27FC236}">
                <a16:creationId xmlns:a16="http://schemas.microsoft.com/office/drawing/2014/main" id="{5CBA7BA4-0853-1F18-B723-E7B5A7EC06CC}"/>
              </a:ext>
            </a:extLst>
          </p:cNvPr>
          <p:cNvSpPr>
            <a:spLocks noGrp="1"/>
          </p:cNvSpPr>
          <p:nvPr>
            <p:ph idx="1"/>
          </p:nvPr>
        </p:nvSpPr>
        <p:spPr/>
        <p:txBody>
          <a:bodyPr>
            <a:normAutofit/>
          </a:bodyPr>
          <a:lstStyle/>
          <a:p>
            <a:r>
              <a:rPr lang="en-US" dirty="0"/>
              <a:t>Annual tax returns must be filed by April 15, unless the self-employed worker requests an extension.</a:t>
            </a:r>
          </a:p>
          <a:p>
            <a:r>
              <a:rPr lang="en-US" dirty="0"/>
              <a:t>Federal tax forms commonly used by self-employed workers include:</a:t>
            </a:r>
          </a:p>
          <a:p>
            <a:pPr lvl="1"/>
            <a:r>
              <a:rPr lang="en-US" dirty="0"/>
              <a:t>Form 1040</a:t>
            </a:r>
          </a:p>
          <a:p>
            <a:pPr lvl="1"/>
            <a:r>
              <a:rPr lang="en-US" dirty="0"/>
              <a:t>Schedule C for most people (farmers use Schedule F)</a:t>
            </a:r>
          </a:p>
          <a:p>
            <a:pPr lvl="1"/>
            <a:r>
              <a:rPr lang="en-US" dirty="0"/>
              <a:t>Schedule SE (if net earnings exceed $400)</a:t>
            </a:r>
          </a:p>
          <a:p>
            <a:r>
              <a:rPr lang="en-US" dirty="0"/>
              <a:t>The extra schedules document business expenses that can be deducted from self-employment income.</a:t>
            </a:r>
          </a:p>
        </p:txBody>
      </p:sp>
    </p:spTree>
    <p:extLst>
      <p:ext uri="{BB962C8B-B14F-4D97-AF65-F5344CB8AC3E}">
        <p14:creationId xmlns:p14="http://schemas.microsoft.com/office/powerpoint/2010/main" val="936826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90A40C-86DE-88D9-65DB-33BAA913B029}"/>
              </a:ext>
            </a:extLst>
          </p:cNvPr>
          <p:cNvSpPr>
            <a:spLocks noGrp="1"/>
          </p:cNvSpPr>
          <p:nvPr>
            <p:ph type="sldNum" sz="quarter" idx="12"/>
          </p:nvPr>
        </p:nvSpPr>
        <p:spPr/>
        <p:txBody>
          <a:bodyPr/>
          <a:lstStyle/>
          <a:p>
            <a:fld id="{3F16EA7B-2868-4129-8CCC-8431B61BD75B}" type="slidenum">
              <a:rPr lang="en-US" smtClean="0"/>
              <a:pPr/>
              <a:t>26</a:t>
            </a:fld>
            <a:endParaRPr lang="en-US" dirty="0"/>
          </a:p>
        </p:txBody>
      </p:sp>
      <p:sp>
        <p:nvSpPr>
          <p:cNvPr id="5" name="Title 4">
            <a:extLst>
              <a:ext uri="{FF2B5EF4-FFF2-40B4-BE49-F238E27FC236}">
                <a16:creationId xmlns:a16="http://schemas.microsoft.com/office/drawing/2014/main" id="{4F85103E-3F74-D8ED-890F-AFA6E9B26DE9}"/>
              </a:ext>
            </a:extLst>
          </p:cNvPr>
          <p:cNvSpPr>
            <a:spLocks noGrp="1"/>
          </p:cNvSpPr>
          <p:nvPr>
            <p:ph type="title"/>
          </p:nvPr>
        </p:nvSpPr>
        <p:spPr/>
        <p:txBody>
          <a:bodyPr/>
          <a:lstStyle/>
          <a:p>
            <a:r>
              <a:rPr lang="en-US" dirty="0"/>
              <a:t>Paying Quarterly Estimated Taxes</a:t>
            </a:r>
          </a:p>
        </p:txBody>
      </p:sp>
      <p:sp>
        <p:nvSpPr>
          <p:cNvPr id="6" name="Content Placeholder 5">
            <a:extLst>
              <a:ext uri="{FF2B5EF4-FFF2-40B4-BE49-F238E27FC236}">
                <a16:creationId xmlns:a16="http://schemas.microsoft.com/office/drawing/2014/main" id="{190E5688-5E23-F8B7-BF68-91E502E9D7C8}"/>
              </a:ext>
            </a:extLst>
          </p:cNvPr>
          <p:cNvSpPr>
            <a:spLocks noGrp="1"/>
          </p:cNvSpPr>
          <p:nvPr>
            <p:ph idx="1"/>
          </p:nvPr>
        </p:nvSpPr>
        <p:spPr/>
        <p:txBody>
          <a:bodyPr/>
          <a:lstStyle/>
          <a:p>
            <a:r>
              <a:rPr lang="en-US" dirty="0"/>
              <a:t>Self-employed workers must pay quarterly federal estimated taxes, based on self-employment income projections for the year. It is up to the worker to calculate the amount and make the payment.</a:t>
            </a:r>
          </a:p>
          <a:p>
            <a:r>
              <a:rPr lang="en-US" dirty="0"/>
              <a:t>Some self-employed workers must also pay quarterly state estimated income taxes. Check the rules in your state.</a:t>
            </a:r>
          </a:p>
          <a:p>
            <a:r>
              <a:rPr lang="en-US" dirty="0"/>
              <a:t>Advise self-employed workers to save income each month for quarterly taxes. No one wants to be surprised by how much they owe.</a:t>
            </a:r>
          </a:p>
          <a:p>
            <a:r>
              <a:rPr lang="en-US" dirty="0"/>
              <a:t>A tax professional can help with estimating taxes based on projected self-employment income.</a:t>
            </a:r>
          </a:p>
        </p:txBody>
      </p:sp>
    </p:spTree>
    <p:extLst>
      <p:ext uri="{BB962C8B-B14F-4D97-AF65-F5344CB8AC3E}">
        <p14:creationId xmlns:p14="http://schemas.microsoft.com/office/powerpoint/2010/main" val="140635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68ED649-5B5D-757A-1E71-FA378CC04B18}"/>
              </a:ext>
            </a:extLst>
          </p:cNvPr>
          <p:cNvSpPr>
            <a:spLocks noGrp="1"/>
          </p:cNvSpPr>
          <p:nvPr>
            <p:ph type="sldNum" sz="quarter" idx="12"/>
          </p:nvPr>
        </p:nvSpPr>
        <p:spPr/>
        <p:txBody>
          <a:bodyPr/>
          <a:lstStyle/>
          <a:p>
            <a:fld id="{3F16EA7B-2868-4129-8CCC-8431B61BD75B}" type="slidenum">
              <a:rPr lang="en-US" smtClean="0"/>
              <a:pPr/>
              <a:t>27</a:t>
            </a:fld>
            <a:endParaRPr lang="en-US" dirty="0"/>
          </a:p>
        </p:txBody>
      </p:sp>
      <p:sp>
        <p:nvSpPr>
          <p:cNvPr id="3" name="Title 2">
            <a:extLst>
              <a:ext uri="{FF2B5EF4-FFF2-40B4-BE49-F238E27FC236}">
                <a16:creationId xmlns:a16="http://schemas.microsoft.com/office/drawing/2014/main" id="{F21DE48A-38BA-4044-FED8-3484A0D3DC10}"/>
              </a:ext>
            </a:extLst>
          </p:cNvPr>
          <p:cNvSpPr>
            <a:spLocks noGrp="1"/>
          </p:cNvSpPr>
          <p:nvPr>
            <p:ph type="title"/>
          </p:nvPr>
        </p:nvSpPr>
        <p:spPr/>
        <p:txBody>
          <a:bodyPr/>
          <a:lstStyle/>
          <a:p>
            <a:r>
              <a:rPr lang="en-US" dirty="0"/>
              <a:t>Self-Employed Workers Often Pay More</a:t>
            </a:r>
          </a:p>
        </p:txBody>
      </p:sp>
      <p:sp>
        <p:nvSpPr>
          <p:cNvPr id="4" name="Content Placeholder 3">
            <a:extLst>
              <a:ext uri="{FF2B5EF4-FFF2-40B4-BE49-F238E27FC236}">
                <a16:creationId xmlns:a16="http://schemas.microsoft.com/office/drawing/2014/main" id="{C58A0873-E68C-A17B-AE55-9D94B0E69F4D}"/>
              </a:ext>
            </a:extLst>
          </p:cNvPr>
          <p:cNvSpPr>
            <a:spLocks noGrp="1"/>
          </p:cNvSpPr>
          <p:nvPr>
            <p:ph idx="1"/>
          </p:nvPr>
        </p:nvSpPr>
        <p:spPr/>
        <p:txBody>
          <a:bodyPr/>
          <a:lstStyle/>
          <a:p>
            <a:r>
              <a:rPr lang="en-US" dirty="0"/>
              <a:t>Self-employed workers pay income taxes based on net business income (after business expenses are deducted).</a:t>
            </a:r>
          </a:p>
          <a:p>
            <a:r>
              <a:rPr lang="en-US" dirty="0"/>
              <a:t>Self-employed workers may also pay </a:t>
            </a:r>
            <a:r>
              <a:rPr lang="en-US" i="1" dirty="0"/>
              <a:t>self-employment taxes</a:t>
            </a:r>
            <a:r>
              <a:rPr lang="en-US" dirty="0"/>
              <a:t>. These taxes consist of the FICA amount (Social Security and Medicare) that an employee would contribute as a deduction from their paycheck </a:t>
            </a:r>
            <a:r>
              <a:rPr lang="en-US" b="1" i="1" dirty="0"/>
              <a:t>and</a:t>
            </a:r>
            <a:r>
              <a:rPr lang="en-US" dirty="0"/>
              <a:t> the FICA match from the employer. Precisely how this plays out depends on the business structure.</a:t>
            </a:r>
          </a:p>
        </p:txBody>
      </p:sp>
    </p:spTree>
    <p:extLst>
      <p:ext uri="{BB962C8B-B14F-4D97-AF65-F5344CB8AC3E}">
        <p14:creationId xmlns:p14="http://schemas.microsoft.com/office/powerpoint/2010/main" val="3392877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C46201-E430-29B7-BE7B-0AF0DF4205B0}"/>
              </a:ext>
            </a:extLst>
          </p:cNvPr>
          <p:cNvSpPr>
            <a:spLocks noGrp="1"/>
          </p:cNvSpPr>
          <p:nvPr>
            <p:ph type="sldNum" sz="quarter" idx="12"/>
          </p:nvPr>
        </p:nvSpPr>
        <p:spPr>
          <a:xfrm>
            <a:off x="9106988" y="6212657"/>
            <a:ext cx="2743200" cy="365125"/>
          </a:xfrm>
        </p:spPr>
        <p:txBody>
          <a:bodyPr/>
          <a:lstStyle/>
          <a:p>
            <a:fld id="{3F16EA7B-2868-4129-8CCC-8431B61BD75B}" type="slidenum">
              <a:rPr lang="en-US" smtClean="0"/>
              <a:pPr/>
              <a:t>28</a:t>
            </a:fld>
            <a:endParaRPr lang="en-US" dirty="0"/>
          </a:p>
        </p:txBody>
      </p:sp>
      <p:sp>
        <p:nvSpPr>
          <p:cNvPr id="3" name="Title 2">
            <a:extLst>
              <a:ext uri="{FF2B5EF4-FFF2-40B4-BE49-F238E27FC236}">
                <a16:creationId xmlns:a16="http://schemas.microsoft.com/office/drawing/2014/main" id="{27E6A226-74D7-9A5B-E7A0-4A00E691A3D8}"/>
              </a:ext>
            </a:extLst>
          </p:cNvPr>
          <p:cNvSpPr>
            <a:spLocks noGrp="1"/>
          </p:cNvSpPr>
          <p:nvPr>
            <p:ph type="title"/>
          </p:nvPr>
        </p:nvSpPr>
        <p:spPr>
          <a:xfrm>
            <a:off x="838200" y="365125"/>
            <a:ext cx="10515600" cy="1325563"/>
          </a:xfrm>
        </p:spPr>
        <p:txBody>
          <a:bodyPr/>
          <a:lstStyle/>
          <a:p>
            <a:r>
              <a:rPr lang="en-US" dirty="0"/>
              <a:t>Tax Details: Sole Proprietorship</a:t>
            </a:r>
          </a:p>
        </p:txBody>
      </p:sp>
      <p:sp>
        <p:nvSpPr>
          <p:cNvPr id="4" name="Content Placeholder 3">
            <a:extLst>
              <a:ext uri="{FF2B5EF4-FFF2-40B4-BE49-F238E27FC236}">
                <a16:creationId xmlns:a16="http://schemas.microsoft.com/office/drawing/2014/main" id="{DD1B528F-3ED1-51CB-DA92-D5ABCFF9AA6C}"/>
              </a:ext>
            </a:extLst>
          </p:cNvPr>
          <p:cNvSpPr>
            <a:spLocks noGrp="1"/>
          </p:cNvSpPr>
          <p:nvPr>
            <p:ph idx="1"/>
          </p:nvPr>
        </p:nvSpPr>
        <p:spPr>
          <a:xfrm>
            <a:off x="838200" y="1825624"/>
            <a:ext cx="10515600" cy="4752157"/>
          </a:xfrm>
        </p:spPr>
        <p:txBody>
          <a:bodyPr/>
          <a:lstStyle/>
          <a:p>
            <a:r>
              <a:rPr lang="en-US" dirty="0"/>
              <a:t>Business assets and liabilities are not separate from personal assets and liabilities.</a:t>
            </a:r>
          </a:p>
          <a:p>
            <a:r>
              <a:rPr lang="en-US" dirty="0"/>
              <a:t>The owner pays income tax on net profits, as well as self-employment FICA taxes for Social Security and Medicare.</a:t>
            </a:r>
          </a:p>
        </p:txBody>
      </p:sp>
    </p:spTree>
    <p:extLst>
      <p:ext uri="{BB962C8B-B14F-4D97-AF65-F5344CB8AC3E}">
        <p14:creationId xmlns:p14="http://schemas.microsoft.com/office/powerpoint/2010/main" val="4067096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6D121-4FCB-20F4-6310-A639E9A0D3E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D4ADAAC-2FDA-9B15-4F32-52FC636BC676}"/>
              </a:ext>
            </a:extLst>
          </p:cNvPr>
          <p:cNvSpPr>
            <a:spLocks noGrp="1"/>
          </p:cNvSpPr>
          <p:nvPr>
            <p:ph type="sldNum" sz="quarter" idx="12"/>
          </p:nvPr>
        </p:nvSpPr>
        <p:spPr/>
        <p:txBody>
          <a:bodyPr/>
          <a:lstStyle/>
          <a:p>
            <a:fld id="{3F16EA7B-2868-4129-8CCC-8431B61BD75B}" type="slidenum">
              <a:rPr lang="en-US" smtClean="0"/>
              <a:pPr/>
              <a:t>29</a:t>
            </a:fld>
            <a:endParaRPr lang="en-US" dirty="0"/>
          </a:p>
        </p:txBody>
      </p:sp>
      <p:sp>
        <p:nvSpPr>
          <p:cNvPr id="3" name="Title 2">
            <a:extLst>
              <a:ext uri="{FF2B5EF4-FFF2-40B4-BE49-F238E27FC236}">
                <a16:creationId xmlns:a16="http://schemas.microsoft.com/office/drawing/2014/main" id="{82060795-D447-B0C8-E454-EE13B584D2BE}"/>
              </a:ext>
            </a:extLst>
          </p:cNvPr>
          <p:cNvSpPr>
            <a:spLocks noGrp="1"/>
          </p:cNvSpPr>
          <p:nvPr>
            <p:ph type="title"/>
          </p:nvPr>
        </p:nvSpPr>
        <p:spPr/>
        <p:txBody>
          <a:bodyPr/>
          <a:lstStyle/>
          <a:p>
            <a:r>
              <a:rPr lang="en-US" dirty="0"/>
              <a:t>Tax Details: Partnership</a:t>
            </a:r>
          </a:p>
        </p:txBody>
      </p:sp>
      <p:sp>
        <p:nvSpPr>
          <p:cNvPr id="4" name="Content Placeholder 3">
            <a:extLst>
              <a:ext uri="{FF2B5EF4-FFF2-40B4-BE49-F238E27FC236}">
                <a16:creationId xmlns:a16="http://schemas.microsoft.com/office/drawing/2014/main" id="{FBEFF47A-3F74-1937-5BD0-959C64F4F593}"/>
              </a:ext>
            </a:extLst>
          </p:cNvPr>
          <p:cNvSpPr>
            <a:spLocks noGrp="1"/>
          </p:cNvSpPr>
          <p:nvPr>
            <p:ph idx="1"/>
          </p:nvPr>
        </p:nvSpPr>
        <p:spPr/>
        <p:txBody>
          <a:bodyPr/>
          <a:lstStyle/>
          <a:p>
            <a:r>
              <a:rPr lang="en-US" dirty="0"/>
              <a:t>Each person contributes money, property, labor, or skill and shares in the profits and losses of the business.</a:t>
            </a:r>
          </a:p>
          <a:p>
            <a:r>
              <a:rPr lang="en-US" dirty="0"/>
              <a:t>A partnership must file an annual information return to report its income, deductions, gains, losses, etc., but it does not pay income tax. Instead, it “passes through” profits or losses to its partners. Each partner reports their share of the partnership’s income or loss on their personal tax return.</a:t>
            </a:r>
          </a:p>
          <a:p>
            <a:r>
              <a:rPr lang="en-US" dirty="0"/>
              <a:t>Partners are not employees and shouldn’t be issued a Form W-2. The partnership must provide a Schedule K-1 (Form 1065) to each partner.</a:t>
            </a:r>
          </a:p>
        </p:txBody>
      </p:sp>
    </p:spTree>
    <p:extLst>
      <p:ext uri="{BB962C8B-B14F-4D97-AF65-F5344CB8AC3E}">
        <p14:creationId xmlns:p14="http://schemas.microsoft.com/office/powerpoint/2010/main" val="388384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32B158-2300-4A46-C076-268415F7AC61}"/>
              </a:ext>
            </a:extLst>
          </p:cNvPr>
          <p:cNvSpPr>
            <a:spLocks noGrp="1"/>
          </p:cNvSpPr>
          <p:nvPr>
            <p:ph type="sldNum" sz="quarter" idx="12"/>
          </p:nvPr>
        </p:nvSpPr>
        <p:spPr>
          <a:xfrm>
            <a:off x="9106988" y="6212657"/>
            <a:ext cx="2743200" cy="365125"/>
          </a:xfrm>
        </p:spPr>
        <p:txBody>
          <a:bodyPr/>
          <a:lstStyle/>
          <a:p>
            <a:fld id="{3F16EA7B-2868-4129-8CCC-8431B61BD75B}" type="slidenum">
              <a:rPr lang="en-US" smtClean="0"/>
              <a:pPr/>
              <a:t>3</a:t>
            </a:fld>
            <a:endParaRPr lang="en-US"/>
          </a:p>
        </p:txBody>
      </p:sp>
      <p:sp>
        <p:nvSpPr>
          <p:cNvPr id="3" name="Title 2">
            <a:extLst>
              <a:ext uri="{FF2B5EF4-FFF2-40B4-BE49-F238E27FC236}">
                <a16:creationId xmlns:a16="http://schemas.microsoft.com/office/drawing/2014/main" id="{9DDE67E1-37F4-9C6A-21D0-C57FA9E68DB7}"/>
              </a:ext>
            </a:extLst>
          </p:cNvPr>
          <p:cNvSpPr>
            <a:spLocks noGrp="1"/>
          </p:cNvSpPr>
          <p:nvPr>
            <p:ph type="title"/>
          </p:nvPr>
        </p:nvSpPr>
        <p:spPr>
          <a:xfrm>
            <a:off x="838200" y="365125"/>
            <a:ext cx="10515600" cy="1325563"/>
          </a:xfrm>
        </p:spPr>
        <p:txBody>
          <a:bodyPr/>
          <a:lstStyle/>
          <a:p>
            <a:r>
              <a:rPr lang="en-US" dirty="0"/>
              <a:t>The WISC Team</a:t>
            </a:r>
          </a:p>
        </p:txBody>
      </p:sp>
      <p:pic>
        <p:nvPicPr>
          <p:cNvPr id="32" name="Picture Placeholder 31" descr="Headshots of Ray Cebula, Aleyda Toruno, Debora Wagner, Parker Cebula the Dog, Michelle Alvord, Heather Cobb, Tonya Engst, and Silvia Medina.">
            <a:extLst>
              <a:ext uri="{FF2B5EF4-FFF2-40B4-BE49-F238E27FC236}">
                <a16:creationId xmlns:a16="http://schemas.microsoft.com/office/drawing/2014/main" id="{2808485A-856C-4C94-E6A7-EE9B5E3D953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7" b="17"/>
          <a:stretch>
            <a:fillRect/>
          </a:stretch>
        </p:blipFill>
        <p:spPr/>
      </p:pic>
    </p:spTree>
    <p:extLst>
      <p:ext uri="{BB962C8B-B14F-4D97-AF65-F5344CB8AC3E}">
        <p14:creationId xmlns:p14="http://schemas.microsoft.com/office/powerpoint/2010/main" val="24187212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E3456-BC44-7574-54B8-729943B8F4E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246031-C076-54D7-C552-3DAD7AB5B0E0}"/>
              </a:ext>
            </a:extLst>
          </p:cNvPr>
          <p:cNvSpPr>
            <a:spLocks noGrp="1"/>
          </p:cNvSpPr>
          <p:nvPr>
            <p:ph type="sldNum" sz="quarter" idx="12"/>
          </p:nvPr>
        </p:nvSpPr>
        <p:spPr/>
        <p:txBody>
          <a:bodyPr/>
          <a:lstStyle/>
          <a:p>
            <a:fld id="{3F16EA7B-2868-4129-8CCC-8431B61BD75B}" type="slidenum">
              <a:rPr lang="en-US" smtClean="0"/>
              <a:pPr/>
              <a:t>30</a:t>
            </a:fld>
            <a:endParaRPr lang="en-US" dirty="0"/>
          </a:p>
        </p:txBody>
      </p:sp>
      <p:sp>
        <p:nvSpPr>
          <p:cNvPr id="3" name="Title 2">
            <a:extLst>
              <a:ext uri="{FF2B5EF4-FFF2-40B4-BE49-F238E27FC236}">
                <a16:creationId xmlns:a16="http://schemas.microsoft.com/office/drawing/2014/main" id="{E6830D85-84AD-0592-414C-52071CC26713}"/>
              </a:ext>
            </a:extLst>
          </p:cNvPr>
          <p:cNvSpPr>
            <a:spLocks noGrp="1"/>
          </p:cNvSpPr>
          <p:nvPr>
            <p:ph type="title"/>
          </p:nvPr>
        </p:nvSpPr>
        <p:spPr/>
        <p:txBody>
          <a:bodyPr/>
          <a:lstStyle/>
          <a:p>
            <a:r>
              <a:rPr lang="en-US" dirty="0"/>
              <a:t>Tax Details: LP, LLP, and LLC</a:t>
            </a:r>
          </a:p>
        </p:txBody>
      </p:sp>
      <p:sp>
        <p:nvSpPr>
          <p:cNvPr id="4" name="Content Placeholder 3">
            <a:extLst>
              <a:ext uri="{FF2B5EF4-FFF2-40B4-BE49-F238E27FC236}">
                <a16:creationId xmlns:a16="http://schemas.microsoft.com/office/drawing/2014/main" id="{63299899-56CE-292C-63FF-AA03E9C2E9AC}"/>
              </a:ext>
            </a:extLst>
          </p:cNvPr>
          <p:cNvSpPr>
            <a:spLocks noGrp="1"/>
          </p:cNvSpPr>
          <p:nvPr>
            <p:ph idx="1"/>
          </p:nvPr>
        </p:nvSpPr>
        <p:spPr/>
        <p:txBody>
          <a:bodyPr>
            <a:normAutofit/>
          </a:bodyPr>
          <a:lstStyle/>
          <a:p>
            <a:r>
              <a:rPr lang="en-US" dirty="0"/>
              <a:t>Limited partnership and limited liability partnership:</a:t>
            </a:r>
          </a:p>
          <a:p>
            <a:pPr lvl="1"/>
            <a:r>
              <a:rPr lang="en-US" dirty="0"/>
              <a:t>Profits pass through to each partner’s personal tax returns.</a:t>
            </a:r>
          </a:p>
          <a:p>
            <a:pPr lvl="1"/>
            <a:r>
              <a:rPr lang="en-US" dirty="0"/>
              <a:t>General partner also pays self-employment taxes.</a:t>
            </a:r>
          </a:p>
          <a:p>
            <a:r>
              <a:rPr lang="en-US" dirty="0"/>
              <a:t>Limited liability company:</a:t>
            </a:r>
          </a:p>
          <a:p>
            <a:pPr lvl="1"/>
            <a:r>
              <a:rPr lang="en-US" dirty="0"/>
              <a:t>Owners are considered self-employed and must pay self-employment tax FICA contributions for Medicare and Social Security.</a:t>
            </a:r>
          </a:p>
        </p:txBody>
      </p:sp>
    </p:spTree>
    <p:extLst>
      <p:ext uri="{BB962C8B-B14F-4D97-AF65-F5344CB8AC3E}">
        <p14:creationId xmlns:p14="http://schemas.microsoft.com/office/powerpoint/2010/main" val="98104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76020-9179-2F4D-3A43-6F506F3F92B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FB656A0-48A2-5EBF-4F07-A449AB9CE68F}"/>
              </a:ext>
            </a:extLst>
          </p:cNvPr>
          <p:cNvSpPr>
            <a:spLocks noGrp="1"/>
          </p:cNvSpPr>
          <p:nvPr>
            <p:ph type="sldNum" sz="quarter" idx="12"/>
          </p:nvPr>
        </p:nvSpPr>
        <p:spPr>
          <a:xfrm>
            <a:off x="9106988" y="6212657"/>
            <a:ext cx="2743200" cy="365125"/>
          </a:xfrm>
        </p:spPr>
        <p:txBody>
          <a:bodyPr/>
          <a:lstStyle/>
          <a:p>
            <a:fld id="{3F16EA7B-2868-4129-8CCC-8431B61BD75B}" type="slidenum">
              <a:rPr lang="en-US" smtClean="0"/>
              <a:pPr/>
              <a:t>31</a:t>
            </a:fld>
            <a:endParaRPr lang="en-US" dirty="0"/>
          </a:p>
        </p:txBody>
      </p:sp>
      <p:sp>
        <p:nvSpPr>
          <p:cNvPr id="3" name="Title 2">
            <a:extLst>
              <a:ext uri="{FF2B5EF4-FFF2-40B4-BE49-F238E27FC236}">
                <a16:creationId xmlns:a16="http://schemas.microsoft.com/office/drawing/2014/main" id="{6C7BB4C5-399A-03EB-8205-C24EA318BA6C}"/>
              </a:ext>
            </a:extLst>
          </p:cNvPr>
          <p:cNvSpPr>
            <a:spLocks noGrp="1"/>
          </p:cNvSpPr>
          <p:nvPr>
            <p:ph type="title"/>
          </p:nvPr>
        </p:nvSpPr>
        <p:spPr>
          <a:xfrm>
            <a:off x="838200" y="365125"/>
            <a:ext cx="10515600" cy="1325563"/>
          </a:xfrm>
        </p:spPr>
        <p:txBody>
          <a:bodyPr/>
          <a:lstStyle/>
          <a:p>
            <a:r>
              <a:rPr lang="en-US" dirty="0"/>
              <a:t>Tax Details: Corporations</a:t>
            </a:r>
          </a:p>
        </p:txBody>
      </p:sp>
      <p:sp>
        <p:nvSpPr>
          <p:cNvPr id="6" name="Content Placeholder 5">
            <a:extLst>
              <a:ext uri="{FF2B5EF4-FFF2-40B4-BE49-F238E27FC236}">
                <a16:creationId xmlns:a16="http://schemas.microsoft.com/office/drawing/2014/main" id="{89E9F837-B748-18A4-7558-B3E3CCA97342}"/>
              </a:ext>
            </a:extLst>
          </p:cNvPr>
          <p:cNvSpPr>
            <a:spLocks noGrp="1"/>
          </p:cNvSpPr>
          <p:nvPr>
            <p:ph idx="1"/>
          </p:nvPr>
        </p:nvSpPr>
        <p:spPr>
          <a:xfrm>
            <a:off x="838200" y="1825624"/>
            <a:ext cx="10515600" cy="4752157"/>
          </a:xfrm>
        </p:spPr>
        <p:txBody>
          <a:bodyPr>
            <a:normAutofit fontScale="92500"/>
          </a:bodyPr>
          <a:lstStyle/>
          <a:p>
            <a:r>
              <a:rPr lang="en-US" dirty="0"/>
              <a:t>C corporation:</a:t>
            </a:r>
          </a:p>
          <a:p>
            <a:pPr lvl="1"/>
            <a:r>
              <a:rPr lang="en-US" dirty="0"/>
              <a:t>The corporation is taxed separately from owners.</a:t>
            </a:r>
          </a:p>
          <a:p>
            <a:pPr lvl="1"/>
            <a:r>
              <a:rPr lang="en-US" dirty="0"/>
              <a:t>Shareholders are also taxed on the profits. The profits are distributed as dividends to the shareholders.</a:t>
            </a:r>
          </a:p>
          <a:p>
            <a:r>
              <a:rPr lang="en-US" dirty="0"/>
              <a:t>S corporation:</a:t>
            </a:r>
          </a:p>
          <a:p>
            <a:pPr lvl="1"/>
            <a:r>
              <a:rPr lang="en-US" dirty="0"/>
              <a:t>Unlike C corporations, where profits are taxed at both the corporate level and again when distributed as dividends, S corporations are taxed only once, via a pass through of net income to the shareholders, who report it as personal income. The S corporation provides each shareholder with a K-1 to report their share.</a:t>
            </a:r>
          </a:p>
          <a:p>
            <a:pPr lvl="1"/>
            <a:r>
              <a:rPr lang="en-US" dirty="0"/>
              <a:t>Any shareholder who provides significant services to the corporation must also be an employee. They must be issued a W-2 and pay employee FICA taxes via paycheck deduction, and the S corporation must pay the employer FICA match.</a:t>
            </a:r>
          </a:p>
        </p:txBody>
      </p:sp>
    </p:spTree>
    <p:extLst>
      <p:ext uri="{BB962C8B-B14F-4D97-AF65-F5344CB8AC3E}">
        <p14:creationId xmlns:p14="http://schemas.microsoft.com/office/powerpoint/2010/main" val="8883082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54CE21-E9F6-AD34-2ED3-519C73EADA0B}"/>
              </a:ext>
            </a:extLst>
          </p:cNvPr>
          <p:cNvSpPr>
            <a:spLocks noGrp="1"/>
          </p:cNvSpPr>
          <p:nvPr>
            <p:ph type="sldNum" sz="quarter" idx="12"/>
          </p:nvPr>
        </p:nvSpPr>
        <p:spPr/>
        <p:txBody>
          <a:bodyPr/>
          <a:lstStyle/>
          <a:p>
            <a:fld id="{3F16EA7B-2868-4129-8CCC-8431B61BD75B}" type="slidenum">
              <a:rPr lang="en-US" smtClean="0"/>
              <a:pPr/>
              <a:t>32</a:t>
            </a:fld>
            <a:endParaRPr lang="en-US" dirty="0"/>
          </a:p>
        </p:txBody>
      </p:sp>
      <p:sp>
        <p:nvSpPr>
          <p:cNvPr id="3" name="Title 2">
            <a:extLst>
              <a:ext uri="{FF2B5EF4-FFF2-40B4-BE49-F238E27FC236}">
                <a16:creationId xmlns:a16="http://schemas.microsoft.com/office/drawing/2014/main" id="{3869D848-824C-C47A-9908-EEBE0985AC3F}"/>
              </a:ext>
            </a:extLst>
          </p:cNvPr>
          <p:cNvSpPr>
            <a:spLocks noGrp="1"/>
          </p:cNvSpPr>
          <p:nvPr>
            <p:ph type="title"/>
          </p:nvPr>
        </p:nvSpPr>
        <p:spPr/>
        <p:txBody>
          <a:bodyPr/>
          <a:lstStyle/>
          <a:p>
            <a:r>
              <a:rPr lang="en-US" dirty="0"/>
              <a:t>State and Local Taxes</a:t>
            </a:r>
          </a:p>
        </p:txBody>
      </p:sp>
      <p:sp>
        <p:nvSpPr>
          <p:cNvPr id="4" name="Content Placeholder 3">
            <a:extLst>
              <a:ext uri="{FF2B5EF4-FFF2-40B4-BE49-F238E27FC236}">
                <a16:creationId xmlns:a16="http://schemas.microsoft.com/office/drawing/2014/main" id="{0B0C91EA-50CD-1A1F-49E4-755DCF7420AD}"/>
              </a:ext>
            </a:extLst>
          </p:cNvPr>
          <p:cNvSpPr>
            <a:spLocks noGrp="1"/>
          </p:cNvSpPr>
          <p:nvPr>
            <p:ph idx="1"/>
          </p:nvPr>
        </p:nvSpPr>
        <p:spPr/>
        <p:txBody>
          <a:bodyPr/>
          <a:lstStyle/>
          <a:p>
            <a:r>
              <a:rPr lang="en-US" dirty="0"/>
              <a:t>A state may have special tax rules for self-employed individuals. A few states even tax business income. Be sure to check how your state taxes different business structures.</a:t>
            </a:r>
          </a:p>
          <a:p>
            <a:r>
              <a:rPr lang="en-US" dirty="0"/>
              <a:t>In addition, a city might have special self-employment tax rules.</a:t>
            </a:r>
          </a:p>
        </p:txBody>
      </p:sp>
    </p:spTree>
    <p:extLst>
      <p:ext uri="{BB962C8B-B14F-4D97-AF65-F5344CB8AC3E}">
        <p14:creationId xmlns:p14="http://schemas.microsoft.com/office/powerpoint/2010/main" val="520677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CE5FB4-873F-B09E-7CA9-59B5D054BF5D}"/>
              </a:ext>
            </a:extLst>
          </p:cNvPr>
          <p:cNvSpPr>
            <a:spLocks noGrp="1"/>
          </p:cNvSpPr>
          <p:nvPr>
            <p:ph type="sldNum" sz="quarter" idx="12"/>
          </p:nvPr>
        </p:nvSpPr>
        <p:spPr/>
        <p:txBody>
          <a:bodyPr/>
          <a:lstStyle/>
          <a:p>
            <a:fld id="{3F16EA7B-2868-4129-8CCC-8431B61BD75B}" type="slidenum">
              <a:rPr lang="en-US" smtClean="0"/>
              <a:pPr/>
              <a:t>33</a:t>
            </a:fld>
            <a:endParaRPr lang="en-US" dirty="0"/>
          </a:p>
        </p:txBody>
      </p:sp>
      <p:sp>
        <p:nvSpPr>
          <p:cNvPr id="3" name="Title 2">
            <a:extLst>
              <a:ext uri="{FF2B5EF4-FFF2-40B4-BE49-F238E27FC236}">
                <a16:creationId xmlns:a16="http://schemas.microsoft.com/office/drawing/2014/main" id="{469808B2-0555-F5FC-CC7B-EC615C404B23}"/>
              </a:ext>
            </a:extLst>
          </p:cNvPr>
          <p:cNvSpPr>
            <a:spLocks noGrp="1"/>
          </p:cNvSpPr>
          <p:nvPr>
            <p:ph type="title"/>
          </p:nvPr>
        </p:nvSpPr>
        <p:spPr/>
        <p:txBody>
          <a:bodyPr/>
          <a:lstStyle/>
          <a:p>
            <a:r>
              <a:rPr lang="en-US" dirty="0"/>
              <a:t>Consult a Tax Professional</a:t>
            </a:r>
          </a:p>
        </p:txBody>
      </p:sp>
      <p:sp>
        <p:nvSpPr>
          <p:cNvPr id="4" name="Content Placeholder 3">
            <a:extLst>
              <a:ext uri="{FF2B5EF4-FFF2-40B4-BE49-F238E27FC236}">
                <a16:creationId xmlns:a16="http://schemas.microsoft.com/office/drawing/2014/main" id="{F8A8D0F6-65AA-DFE2-28E6-A0368C257168}"/>
              </a:ext>
            </a:extLst>
          </p:cNvPr>
          <p:cNvSpPr>
            <a:spLocks noGrp="1"/>
          </p:cNvSpPr>
          <p:nvPr>
            <p:ph idx="1"/>
          </p:nvPr>
        </p:nvSpPr>
        <p:spPr/>
        <p:txBody>
          <a:bodyPr/>
          <a:lstStyle/>
          <a:p>
            <a:r>
              <a:rPr lang="en-US" dirty="0"/>
              <a:t>Because the tax rules can be very complex, talk with a tax professional early in the self-employment planning process.</a:t>
            </a:r>
          </a:p>
          <a:p>
            <a:r>
              <a:rPr lang="en-US" dirty="0"/>
              <a:t>Self-employed individuals need to understand the record keeping and tax filing requirements before they start working.</a:t>
            </a:r>
          </a:p>
          <a:p>
            <a:r>
              <a:rPr lang="en-US" dirty="0"/>
              <a:t>The IRS website has </a:t>
            </a:r>
            <a:r>
              <a:rPr lang="en-US" dirty="0">
                <a:hlinkClick r:id="rId2"/>
              </a:rPr>
              <a:t>Tips for Choosing a Tax Return Preparer</a:t>
            </a:r>
            <a:r>
              <a:rPr lang="en-US" dirty="0"/>
              <a:t>.</a:t>
            </a:r>
          </a:p>
        </p:txBody>
      </p:sp>
    </p:spTree>
    <p:extLst>
      <p:ext uri="{BB962C8B-B14F-4D97-AF65-F5344CB8AC3E}">
        <p14:creationId xmlns:p14="http://schemas.microsoft.com/office/powerpoint/2010/main" val="3903532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B8879C-2415-518A-02CA-4B8BEB33F3A8}"/>
              </a:ext>
            </a:extLst>
          </p:cNvPr>
          <p:cNvSpPr>
            <a:spLocks noGrp="1"/>
          </p:cNvSpPr>
          <p:nvPr>
            <p:ph type="sldNum" sz="quarter" idx="12"/>
          </p:nvPr>
        </p:nvSpPr>
        <p:spPr/>
        <p:txBody>
          <a:bodyPr/>
          <a:lstStyle/>
          <a:p>
            <a:fld id="{3F16EA7B-2868-4129-8CCC-8431B61BD75B}" type="slidenum">
              <a:rPr lang="en-US" smtClean="0"/>
              <a:pPr/>
              <a:t>34</a:t>
            </a:fld>
            <a:endParaRPr lang="en-US" dirty="0"/>
          </a:p>
        </p:txBody>
      </p:sp>
      <p:sp>
        <p:nvSpPr>
          <p:cNvPr id="3" name="Title 2">
            <a:extLst>
              <a:ext uri="{FF2B5EF4-FFF2-40B4-BE49-F238E27FC236}">
                <a16:creationId xmlns:a16="http://schemas.microsoft.com/office/drawing/2014/main" id="{B8F45820-C66D-D5AC-8C86-26C974DD8ED6}"/>
              </a:ext>
            </a:extLst>
          </p:cNvPr>
          <p:cNvSpPr>
            <a:spLocks noGrp="1"/>
          </p:cNvSpPr>
          <p:nvPr>
            <p:ph type="title"/>
          </p:nvPr>
        </p:nvSpPr>
        <p:spPr/>
        <p:txBody>
          <a:bodyPr/>
          <a:lstStyle/>
          <a:p>
            <a:r>
              <a:rPr lang="en-US" dirty="0"/>
              <a:t>Additional Tax Help</a:t>
            </a:r>
          </a:p>
        </p:txBody>
      </p:sp>
      <p:sp>
        <p:nvSpPr>
          <p:cNvPr id="4" name="Content Placeholder 3">
            <a:extLst>
              <a:ext uri="{FF2B5EF4-FFF2-40B4-BE49-F238E27FC236}">
                <a16:creationId xmlns:a16="http://schemas.microsoft.com/office/drawing/2014/main" id="{041E2C83-E20F-E69F-F7D5-0ABE5E75780D}"/>
              </a:ext>
            </a:extLst>
          </p:cNvPr>
          <p:cNvSpPr>
            <a:spLocks noGrp="1"/>
          </p:cNvSpPr>
          <p:nvPr>
            <p:ph idx="1"/>
          </p:nvPr>
        </p:nvSpPr>
        <p:spPr/>
        <p:txBody>
          <a:bodyPr/>
          <a:lstStyle/>
          <a:p>
            <a:r>
              <a:rPr lang="en-US" dirty="0"/>
              <a:t>The United Way offers </a:t>
            </a:r>
            <a:r>
              <a:rPr lang="en-US" dirty="0">
                <a:hlinkClick r:id="rId3"/>
              </a:rPr>
              <a:t>free tax guides for self-employed workers</a:t>
            </a:r>
            <a:r>
              <a:rPr lang="en-US" dirty="0"/>
              <a:t> in a variety of fields.</a:t>
            </a:r>
          </a:p>
          <a:p>
            <a:r>
              <a:rPr lang="en-US" dirty="0"/>
              <a:t>The </a:t>
            </a:r>
            <a:r>
              <a:rPr lang="en-US" dirty="0" err="1"/>
              <a:t>Nerdwallet</a:t>
            </a:r>
            <a:r>
              <a:rPr lang="en-US" dirty="0"/>
              <a:t> has a helpful article </a:t>
            </a:r>
            <a:r>
              <a:rPr lang="en-US" dirty="0">
                <a:hlinkClick r:id="rId4"/>
              </a:rPr>
              <a:t>How to Find a CPA or Tax Accountant Near You</a:t>
            </a:r>
            <a:r>
              <a:rPr lang="en-US" dirty="0"/>
              <a:t> about how to find a qualified certified public accountant or tax professional.</a:t>
            </a:r>
          </a:p>
          <a:p>
            <a:r>
              <a:rPr lang="en-US" dirty="0"/>
              <a:t>The IRS website has a </a:t>
            </a:r>
            <a:r>
              <a:rPr lang="en-US" dirty="0">
                <a:hlinkClick r:id="rId5"/>
              </a:rPr>
              <a:t>self-employed individuals tax center</a:t>
            </a:r>
            <a:r>
              <a:rPr lang="en-US" dirty="0"/>
              <a:t> with more details.</a:t>
            </a:r>
          </a:p>
        </p:txBody>
      </p:sp>
    </p:spTree>
    <p:extLst>
      <p:ext uri="{BB962C8B-B14F-4D97-AF65-F5344CB8AC3E}">
        <p14:creationId xmlns:p14="http://schemas.microsoft.com/office/powerpoint/2010/main" val="36999264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301DDF-2178-EF66-2430-CD5D71273866}"/>
              </a:ext>
            </a:extLst>
          </p:cNvPr>
          <p:cNvSpPr>
            <a:spLocks noGrp="1"/>
          </p:cNvSpPr>
          <p:nvPr>
            <p:ph type="sldNum" sz="quarter" idx="12"/>
          </p:nvPr>
        </p:nvSpPr>
        <p:spPr/>
        <p:txBody>
          <a:bodyPr/>
          <a:lstStyle/>
          <a:p>
            <a:fld id="{3F16EA7B-2868-4129-8CCC-8431B61BD75B}" type="slidenum">
              <a:rPr lang="en-US" smtClean="0"/>
              <a:pPr/>
              <a:t>35</a:t>
            </a:fld>
            <a:endParaRPr lang="en-US" dirty="0"/>
          </a:p>
        </p:txBody>
      </p:sp>
      <p:sp>
        <p:nvSpPr>
          <p:cNvPr id="3" name="Title 2">
            <a:extLst>
              <a:ext uri="{FF2B5EF4-FFF2-40B4-BE49-F238E27FC236}">
                <a16:creationId xmlns:a16="http://schemas.microsoft.com/office/drawing/2014/main" id="{37D16084-70EC-C39F-CF97-0FEB9787A85F}"/>
              </a:ext>
            </a:extLst>
          </p:cNvPr>
          <p:cNvSpPr>
            <a:spLocks noGrp="1"/>
          </p:cNvSpPr>
          <p:nvPr>
            <p:ph type="title"/>
          </p:nvPr>
        </p:nvSpPr>
        <p:spPr/>
        <p:txBody>
          <a:bodyPr/>
          <a:lstStyle/>
          <a:p>
            <a:r>
              <a:rPr lang="en-US" dirty="0"/>
              <a:t>Social Security’s Definition of </a:t>
            </a:r>
            <a:br>
              <a:rPr lang="en-US" dirty="0"/>
            </a:br>
            <a:r>
              <a:rPr lang="en-US" dirty="0"/>
              <a:t>Self-Employment</a:t>
            </a:r>
          </a:p>
        </p:txBody>
      </p:sp>
      <p:sp>
        <p:nvSpPr>
          <p:cNvPr id="4" name="Subtitle 3">
            <a:extLst>
              <a:ext uri="{FF2B5EF4-FFF2-40B4-BE49-F238E27FC236}">
                <a16:creationId xmlns:a16="http://schemas.microsoft.com/office/drawing/2014/main" id="{08DA5F73-2E33-C9ED-14D4-288457F97E93}"/>
              </a:ext>
            </a:extLst>
          </p:cNvPr>
          <p:cNvSpPr>
            <a:spLocks noGrp="1"/>
          </p:cNvSpPr>
          <p:nvPr>
            <p:ph type="subTitle" idx="1"/>
          </p:nvPr>
        </p:nvSpPr>
        <p:spPr/>
        <p:txBody>
          <a:bodyPr/>
          <a:lstStyle/>
          <a:p>
            <a:r>
              <a:rPr lang="en-US" dirty="0"/>
              <a:t>They know it when they see it</a:t>
            </a:r>
          </a:p>
        </p:txBody>
      </p:sp>
      <p:pic>
        <p:nvPicPr>
          <p:cNvPr id="7" name="Picture Placeholder 6">
            <a:extLst>
              <a:ext uri="{FF2B5EF4-FFF2-40B4-BE49-F238E27FC236}">
                <a16:creationId xmlns:a16="http://schemas.microsoft.com/office/drawing/2014/main" id="{F33E689E-2461-D306-8537-20C82137995F}"/>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t="48" b="48"/>
          <a:stretch>
            <a:fillRect/>
          </a:stretch>
        </p:blipFill>
        <p:spPr/>
      </p:pic>
    </p:spTree>
    <p:extLst>
      <p:ext uri="{BB962C8B-B14F-4D97-AF65-F5344CB8AC3E}">
        <p14:creationId xmlns:p14="http://schemas.microsoft.com/office/powerpoint/2010/main" val="29961102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9751B1-758D-6E2D-1DB2-99D7F93A0D33}"/>
              </a:ext>
            </a:extLst>
          </p:cNvPr>
          <p:cNvSpPr>
            <a:spLocks noGrp="1"/>
          </p:cNvSpPr>
          <p:nvPr>
            <p:ph type="sldNum" sz="quarter" idx="12"/>
          </p:nvPr>
        </p:nvSpPr>
        <p:spPr>
          <a:xfrm>
            <a:off x="9107424" y="6208776"/>
            <a:ext cx="2743200" cy="365125"/>
          </a:xfrm>
        </p:spPr>
        <p:txBody>
          <a:bodyPr/>
          <a:lstStyle/>
          <a:p>
            <a:fld id="{3F16EA7B-2868-4129-8CCC-8431B61BD75B}" type="slidenum">
              <a:rPr lang="en-US" smtClean="0"/>
              <a:pPr/>
              <a:t>36</a:t>
            </a:fld>
            <a:endParaRPr lang="en-US" dirty="0"/>
          </a:p>
        </p:txBody>
      </p:sp>
      <p:sp>
        <p:nvSpPr>
          <p:cNvPr id="3" name="Title 2">
            <a:extLst>
              <a:ext uri="{FF2B5EF4-FFF2-40B4-BE49-F238E27FC236}">
                <a16:creationId xmlns:a16="http://schemas.microsoft.com/office/drawing/2014/main" id="{F143BFD8-78CC-C85F-7E31-5119A18718CF}"/>
              </a:ext>
            </a:extLst>
          </p:cNvPr>
          <p:cNvSpPr>
            <a:spLocks noGrp="1"/>
          </p:cNvSpPr>
          <p:nvPr>
            <p:ph type="title"/>
          </p:nvPr>
        </p:nvSpPr>
        <p:spPr>
          <a:xfrm>
            <a:off x="914400" y="304800"/>
            <a:ext cx="10363200" cy="1295400"/>
          </a:xfrm>
        </p:spPr>
        <p:txBody>
          <a:bodyPr/>
          <a:lstStyle/>
          <a:p>
            <a:r>
              <a:rPr lang="en-US" dirty="0"/>
              <a:t>The Definition</a:t>
            </a:r>
          </a:p>
        </p:txBody>
      </p:sp>
      <p:sp>
        <p:nvSpPr>
          <p:cNvPr id="5" name="Content Placeholder 4">
            <a:extLst>
              <a:ext uri="{FF2B5EF4-FFF2-40B4-BE49-F238E27FC236}">
                <a16:creationId xmlns:a16="http://schemas.microsoft.com/office/drawing/2014/main" id="{1E003E6C-F1DE-F0D0-B7F9-349DFFB87F29}"/>
              </a:ext>
            </a:extLst>
          </p:cNvPr>
          <p:cNvSpPr>
            <a:spLocks noGrp="1"/>
          </p:cNvSpPr>
          <p:nvPr>
            <p:ph idx="1"/>
          </p:nvPr>
        </p:nvSpPr>
        <p:spPr>
          <a:xfrm>
            <a:off x="914400" y="1981200"/>
            <a:ext cx="10363200" cy="2286000"/>
          </a:xfrm>
        </p:spPr>
        <p:txBody>
          <a:bodyPr>
            <a:normAutofit/>
          </a:bodyPr>
          <a:lstStyle/>
          <a:p>
            <a:r>
              <a:rPr lang="en-US" dirty="0"/>
              <a:t>“You’re self-employed if you operate a trade, business, or profession, either by yourself or as a partner.”</a:t>
            </a:r>
          </a:p>
        </p:txBody>
      </p:sp>
      <p:sp>
        <p:nvSpPr>
          <p:cNvPr id="11" name="Content Placeholder 10">
            <a:extLst>
              <a:ext uri="{FF2B5EF4-FFF2-40B4-BE49-F238E27FC236}">
                <a16:creationId xmlns:a16="http://schemas.microsoft.com/office/drawing/2014/main" id="{4588AC43-5106-9C57-9BE1-603F11094976}"/>
              </a:ext>
            </a:extLst>
          </p:cNvPr>
          <p:cNvSpPr>
            <a:spLocks noGrp="1"/>
          </p:cNvSpPr>
          <p:nvPr>
            <p:ph idx="13"/>
          </p:nvPr>
        </p:nvSpPr>
        <p:spPr>
          <a:xfrm>
            <a:off x="914400" y="3264195"/>
            <a:ext cx="10363200" cy="1371600"/>
          </a:xfrm>
        </p:spPr>
        <p:txBody>
          <a:bodyPr/>
          <a:lstStyle/>
          <a:p>
            <a:r>
              <a:rPr lang="en-US" dirty="0"/>
              <a:t>—</a:t>
            </a:r>
            <a:r>
              <a:rPr lang="en-US" dirty="0">
                <a:hlinkClick r:id="rId3"/>
              </a:rPr>
              <a:t>If You Are Self-Employed</a:t>
            </a:r>
            <a:r>
              <a:rPr lang="en-US" dirty="0"/>
              <a:t>, by the Social Security Administration</a:t>
            </a:r>
          </a:p>
        </p:txBody>
      </p:sp>
    </p:spTree>
    <p:extLst>
      <p:ext uri="{BB962C8B-B14F-4D97-AF65-F5344CB8AC3E}">
        <p14:creationId xmlns:p14="http://schemas.microsoft.com/office/powerpoint/2010/main" val="36575457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8F6417-458B-3992-0378-74062297E88E}"/>
              </a:ext>
            </a:extLst>
          </p:cNvPr>
          <p:cNvSpPr>
            <a:spLocks noGrp="1"/>
          </p:cNvSpPr>
          <p:nvPr>
            <p:ph type="sldNum" sz="quarter" idx="12"/>
          </p:nvPr>
        </p:nvSpPr>
        <p:spPr/>
        <p:txBody>
          <a:bodyPr/>
          <a:lstStyle/>
          <a:p>
            <a:fld id="{AECA84E8-8966-445B-8C3B-6E846FF49667}" type="slidenum">
              <a:rPr lang="en-US" altLang="en-US" smtClean="0"/>
              <a:pPr/>
              <a:t>37</a:t>
            </a:fld>
            <a:endParaRPr lang="en-US" altLang="en-US"/>
          </a:p>
        </p:txBody>
      </p:sp>
      <p:sp>
        <p:nvSpPr>
          <p:cNvPr id="2" name="Title 1">
            <a:extLst>
              <a:ext uri="{FF2B5EF4-FFF2-40B4-BE49-F238E27FC236}">
                <a16:creationId xmlns:a16="http://schemas.microsoft.com/office/drawing/2014/main" id="{3A587D9A-E64D-E7E4-F1A6-A6350B941E51}"/>
              </a:ext>
            </a:extLst>
          </p:cNvPr>
          <p:cNvSpPr>
            <a:spLocks noGrp="1"/>
          </p:cNvSpPr>
          <p:nvPr>
            <p:ph type="title"/>
          </p:nvPr>
        </p:nvSpPr>
        <p:spPr/>
        <p:txBody>
          <a:bodyPr/>
          <a:lstStyle/>
          <a:p>
            <a:r>
              <a:rPr lang="en-US" dirty="0"/>
              <a:t>Hobby versus Self-Employment</a:t>
            </a:r>
          </a:p>
        </p:txBody>
      </p:sp>
      <p:sp>
        <p:nvSpPr>
          <p:cNvPr id="3" name="Content Placeholder 2">
            <a:extLst>
              <a:ext uri="{FF2B5EF4-FFF2-40B4-BE49-F238E27FC236}">
                <a16:creationId xmlns:a16="http://schemas.microsoft.com/office/drawing/2014/main" id="{7EA83406-91C0-FB29-BE65-84D760F611EA}"/>
              </a:ext>
            </a:extLst>
          </p:cNvPr>
          <p:cNvSpPr>
            <a:spLocks noGrp="1"/>
          </p:cNvSpPr>
          <p:nvPr>
            <p:ph idx="1"/>
          </p:nvPr>
        </p:nvSpPr>
        <p:spPr/>
        <p:txBody>
          <a:bodyPr>
            <a:normAutofit/>
          </a:bodyPr>
          <a:lstStyle/>
          <a:p>
            <a:r>
              <a:rPr lang="en-US" dirty="0"/>
              <a:t>If a person claims they made money only from a hobby and are not self-employed, SSA will consider:</a:t>
            </a:r>
          </a:p>
          <a:p>
            <a:pPr lvl="1"/>
            <a:r>
              <a:rPr lang="en-US" dirty="0"/>
              <a:t>Did they intend to make money?</a:t>
            </a:r>
          </a:p>
          <a:p>
            <a:pPr lvl="1"/>
            <a:r>
              <a:rPr lang="en-US" dirty="0"/>
              <a:t>Did they perform routine activities or continuously operate?</a:t>
            </a:r>
          </a:p>
          <a:p>
            <a:pPr lvl="1"/>
            <a:r>
              <a:rPr lang="en-US" dirty="0"/>
              <a:t>Do other people perform the same activity as an occupation?</a:t>
            </a:r>
          </a:p>
          <a:p>
            <a:pPr lvl="1"/>
            <a:r>
              <a:rPr lang="en-US" dirty="0"/>
              <a:t>Did they tell people in their community that they are engaged in selling goods or services?</a:t>
            </a:r>
          </a:p>
          <a:p>
            <a:r>
              <a:rPr lang="en-US" dirty="0"/>
              <a:t>Hobby income does not count as Substantial Gainful Activity (SGA) at the time performed.</a:t>
            </a:r>
          </a:p>
        </p:txBody>
      </p:sp>
    </p:spTree>
    <p:extLst>
      <p:ext uri="{BB962C8B-B14F-4D97-AF65-F5344CB8AC3E}">
        <p14:creationId xmlns:p14="http://schemas.microsoft.com/office/powerpoint/2010/main" val="15713067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12BA087-A4CD-425F-6D66-E44E8B455F3D}"/>
              </a:ext>
            </a:extLst>
          </p:cNvPr>
          <p:cNvSpPr>
            <a:spLocks noGrp="1"/>
          </p:cNvSpPr>
          <p:nvPr>
            <p:ph type="sldNum" sz="quarter" idx="12"/>
          </p:nvPr>
        </p:nvSpPr>
        <p:spPr/>
        <p:txBody>
          <a:bodyPr/>
          <a:lstStyle/>
          <a:p>
            <a:fld id="{3F16EA7B-2868-4129-8CCC-8431B61BD75B}" type="slidenum">
              <a:rPr lang="en-US" smtClean="0"/>
              <a:pPr/>
              <a:t>38</a:t>
            </a:fld>
            <a:endParaRPr lang="en-US" dirty="0"/>
          </a:p>
        </p:txBody>
      </p:sp>
      <p:sp>
        <p:nvSpPr>
          <p:cNvPr id="3" name="Title 2">
            <a:extLst>
              <a:ext uri="{FF2B5EF4-FFF2-40B4-BE49-F238E27FC236}">
                <a16:creationId xmlns:a16="http://schemas.microsoft.com/office/drawing/2014/main" id="{E6F73880-01C5-37C9-03DF-90857C1F1847}"/>
              </a:ext>
            </a:extLst>
          </p:cNvPr>
          <p:cNvSpPr>
            <a:spLocks noGrp="1"/>
          </p:cNvSpPr>
          <p:nvPr>
            <p:ph type="title"/>
          </p:nvPr>
        </p:nvSpPr>
        <p:spPr/>
        <p:txBody>
          <a:bodyPr/>
          <a:lstStyle/>
          <a:p>
            <a:r>
              <a:rPr lang="en-US" dirty="0"/>
              <a:t>Net Earnings from </a:t>
            </a:r>
            <a:br>
              <a:rPr lang="en-US" dirty="0"/>
            </a:br>
            <a:r>
              <a:rPr lang="en-US" dirty="0"/>
              <a:t>Self-Employment (NESE)</a:t>
            </a:r>
          </a:p>
        </p:txBody>
      </p:sp>
      <p:sp>
        <p:nvSpPr>
          <p:cNvPr id="14" name="Subtitle 13">
            <a:extLst>
              <a:ext uri="{FF2B5EF4-FFF2-40B4-BE49-F238E27FC236}">
                <a16:creationId xmlns:a16="http://schemas.microsoft.com/office/drawing/2014/main" id="{A473AED8-3FFE-F727-D70B-BFD24465CF2D}"/>
              </a:ext>
            </a:extLst>
          </p:cNvPr>
          <p:cNvSpPr>
            <a:spLocks noGrp="1"/>
          </p:cNvSpPr>
          <p:nvPr>
            <p:ph type="subTitle" idx="1"/>
          </p:nvPr>
        </p:nvSpPr>
        <p:spPr/>
        <p:txBody>
          <a:bodyPr/>
          <a:lstStyle/>
          <a:p>
            <a:r>
              <a:rPr lang="en-US" dirty="0"/>
              <a:t>What counts as earned income for Social Security</a:t>
            </a:r>
          </a:p>
        </p:txBody>
      </p:sp>
      <p:pic>
        <p:nvPicPr>
          <p:cNvPr id="7" name="Picture Placeholder 6">
            <a:extLst>
              <a:ext uri="{FF2B5EF4-FFF2-40B4-BE49-F238E27FC236}">
                <a16:creationId xmlns:a16="http://schemas.microsoft.com/office/drawing/2014/main" id="{9BF3FDE5-FDA2-4503-DE3E-585EBDB65962}"/>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l="92" r="92"/>
          <a:stretch>
            <a:fillRect/>
          </a:stretch>
        </p:blipFill>
        <p:spPr/>
      </p:pic>
    </p:spTree>
    <p:extLst>
      <p:ext uri="{BB962C8B-B14F-4D97-AF65-F5344CB8AC3E}">
        <p14:creationId xmlns:p14="http://schemas.microsoft.com/office/powerpoint/2010/main" val="39509268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B9FD5F-1015-81B9-88E9-151F088E924E}"/>
              </a:ext>
            </a:extLst>
          </p:cNvPr>
          <p:cNvSpPr>
            <a:spLocks noGrp="1"/>
          </p:cNvSpPr>
          <p:nvPr>
            <p:ph type="sldNum" sz="quarter" idx="12"/>
          </p:nvPr>
        </p:nvSpPr>
        <p:spPr>
          <a:xfrm>
            <a:off x="9107424" y="6208776"/>
            <a:ext cx="2743200" cy="365125"/>
          </a:xfrm>
        </p:spPr>
        <p:txBody>
          <a:bodyPr/>
          <a:lstStyle/>
          <a:p>
            <a:fld id="{3F16EA7B-2868-4129-8CCC-8431B61BD75B}" type="slidenum">
              <a:rPr lang="en-US" smtClean="0"/>
              <a:pPr/>
              <a:t>39</a:t>
            </a:fld>
            <a:endParaRPr lang="en-US" dirty="0"/>
          </a:p>
        </p:txBody>
      </p:sp>
      <p:sp>
        <p:nvSpPr>
          <p:cNvPr id="3" name="Title 2">
            <a:extLst>
              <a:ext uri="{FF2B5EF4-FFF2-40B4-BE49-F238E27FC236}">
                <a16:creationId xmlns:a16="http://schemas.microsoft.com/office/drawing/2014/main" id="{D0AF68A4-2F1E-5A7C-AF33-BA316612E372}"/>
              </a:ext>
            </a:extLst>
          </p:cNvPr>
          <p:cNvSpPr>
            <a:spLocks noGrp="1"/>
          </p:cNvSpPr>
          <p:nvPr>
            <p:ph type="title"/>
          </p:nvPr>
        </p:nvSpPr>
        <p:spPr>
          <a:xfrm>
            <a:off x="841248" y="365760"/>
            <a:ext cx="10363200" cy="1219200"/>
          </a:xfrm>
        </p:spPr>
        <p:txBody>
          <a:bodyPr>
            <a:normAutofit/>
          </a:bodyPr>
          <a:lstStyle/>
          <a:p>
            <a:r>
              <a:rPr lang="en-US" dirty="0"/>
              <a:t>NESE in Theory</a:t>
            </a:r>
          </a:p>
        </p:txBody>
      </p:sp>
      <p:sp>
        <p:nvSpPr>
          <p:cNvPr id="4" name="Content Placeholder 3">
            <a:extLst>
              <a:ext uri="{FF2B5EF4-FFF2-40B4-BE49-F238E27FC236}">
                <a16:creationId xmlns:a16="http://schemas.microsoft.com/office/drawing/2014/main" id="{09476D02-1B18-0CCF-7323-C908DEEE5A90}"/>
              </a:ext>
            </a:extLst>
          </p:cNvPr>
          <p:cNvSpPr>
            <a:spLocks noGrp="1"/>
          </p:cNvSpPr>
          <p:nvPr>
            <p:ph idx="1"/>
          </p:nvPr>
        </p:nvSpPr>
        <p:spPr>
          <a:xfrm>
            <a:off x="841248" y="1752600"/>
            <a:ext cx="10363200" cy="4343400"/>
          </a:xfrm>
        </p:spPr>
        <p:txBody>
          <a:bodyPr/>
          <a:lstStyle/>
          <a:p>
            <a:r>
              <a:rPr lang="en-US" dirty="0"/>
              <a:t>SSA counts only Net Earnings from Self-Employment (NESE), which is the amount left after specific deductions:</a:t>
            </a:r>
          </a:p>
          <a:p>
            <a:pPr lvl="1"/>
            <a:r>
              <a:rPr lang="en-US" dirty="0"/>
              <a:t>Business expenses using the same deductions allowed by the IRS</a:t>
            </a:r>
          </a:p>
          <a:p>
            <a:pPr lvl="1"/>
            <a:r>
              <a:rPr lang="en-US" dirty="0"/>
              <a:t>The share of FICA taxes that an employer would pay for an employee because self-employed individuals must pay this tax themselves</a:t>
            </a:r>
          </a:p>
        </p:txBody>
      </p:sp>
    </p:spTree>
    <p:extLst>
      <p:ext uri="{BB962C8B-B14F-4D97-AF65-F5344CB8AC3E}">
        <p14:creationId xmlns:p14="http://schemas.microsoft.com/office/powerpoint/2010/main" val="1834735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8D6CD5-C56E-A048-A160-DDEB4B5C72A2}"/>
              </a:ext>
            </a:extLst>
          </p:cNvPr>
          <p:cNvSpPr>
            <a:spLocks noGrp="1"/>
          </p:cNvSpPr>
          <p:nvPr>
            <p:ph type="sldNum" sz="quarter" idx="12"/>
          </p:nvPr>
        </p:nvSpPr>
        <p:spPr/>
        <p:txBody>
          <a:bodyPr/>
          <a:lstStyle/>
          <a:p>
            <a:fld id="{AECA84E8-8966-445B-8C3B-6E846FF49667}" type="slidenum">
              <a:rPr lang="en-US" altLang="en-US" smtClean="0"/>
              <a:pPr/>
              <a:t>4</a:t>
            </a:fld>
            <a:endParaRPr lang="en-US" altLang="en-US" dirty="0"/>
          </a:p>
        </p:txBody>
      </p:sp>
      <p:sp>
        <p:nvSpPr>
          <p:cNvPr id="9218" name="Title 4"/>
          <p:cNvSpPr>
            <a:spLocks noGrp="1"/>
          </p:cNvSpPr>
          <p:nvPr>
            <p:ph type="title"/>
          </p:nvPr>
        </p:nvSpPr>
        <p:spPr/>
        <p:txBody>
          <a:bodyPr/>
          <a:lstStyle/>
          <a:p>
            <a:r>
              <a:rPr lang="en-US" altLang="en-US" dirty="0"/>
              <a:t>Legal Notice</a:t>
            </a:r>
          </a:p>
        </p:txBody>
      </p:sp>
      <p:sp>
        <p:nvSpPr>
          <p:cNvPr id="9219" name="Content Placeholder 5"/>
          <p:cNvSpPr>
            <a:spLocks noGrp="1"/>
          </p:cNvSpPr>
          <p:nvPr>
            <p:ph idx="1"/>
          </p:nvPr>
        </p:nvSpPr>
        <p:spPr/>
        <p:txBody>
          <a:bodyPr>
            <a:normAutofit fontScale="70000" lnSpcReduction="20000"/>
          </a:bodyPr>
          <a:lstStyle/>
          <a:p>
            <a:pPr marL="0" indent="0">
              <a:buNone/>
            </a:pPr>
            <a:r>
              <a:rPr lang="en-US" dirty="0"/>
              <a:t>Cornell ILR is and remains the exclusive owner of all rights, title, and interest (including copyright, patent, trade secret and other proprietary rights) in and to the WIP-C, Veteran-C, Youth-C, and Introduction to Self-Employment content, which includes this set of five slideshows and their related course materials. Nothing in this agreement will be construed as granting you any title or interest in or to this content. You agree not to contest the validity of Cornell ILR’s rights or to perform any act adverse to Cornell ILR’s rights when using the content.</a:t>
            </a:r>
          </a:p>
          <a:p>
            <a:pPr marL="0" indent="0">
              <a:buNone/>
            </a:pPr>
            <a:r>
              <a:rPr lang="en-US" dirty="0"/>
              <a:t>The content is provided without warranty of any kind, express or implied, including any implied warranties of non-infringement, merchantability or fitness for a particular purpose, and any warranties arising from a course of dealing, usage, or trade practice. Cornell ILR will not be responsible to you or your entity for any special, indirect, incidental, consequential or punitive damages of any kind, including without limitation, lost profits or other monetary loss, arising out of performance of services or failure to perform or due to the failure or poor performance under this agreement, whether or not any such failures or causes are within Cornell ILR’s or your control or due to negligence or other fault of the party, its agents, affiliates, employees or other representatives.</a:t>
            </a:r>
          </a:p>
          <a:p>
            <a:pPr marL="0" indent="0">
              <a:buNone/>
            </a:pPr>
            <a:r>
              <a:rPr lang="en-US" dirty="0"/>
              <a:t>Copyright © 2026 Cornell ILR. All rights reserved.</a:t>
            </a:r>
          </a:p>
        </p:txBody>
      </p:sp>
    </p:spTree>
    <p:extLst>
      <p:ext uri="{BB962C8B-B14F-4D97-AF65-F5344CB8AC3E}">
        <p14:creationId xmlns:p14="http://schemas.microsoft.com/office/powerpoint/2010/main" val="37408016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079C35-0DCA-8F33-25D2-7453A857413C}"/>
              </a:ext>
            </a:extLst>
          </p:cNvPr>
          <p:cNvSpPr>
            <a:spLocks noGrp="1"/>
          </p:cNvSpPr>
          <p:nvPr>
            <p:ph type="sldNum" sz="quarter" idx="12"/>
          </p:nvPr>
        </p:nvSpPr>
        <p:spPr/>
        <p:txBody>
          <a:bodyPr/>
          <a:lstStyle/>
          <a:p>
            <a:fld id="{3F16EA7B-2868-4129-8CCC-8431B61BD75B}" type="slidenum">
              <a:rPr lang="en-US" smtClean="0"/>
              <a:pPr/>
              <a:t>40</a:t>
            </a:fld>
            <a:endParaRPr lang="en-US" dirty="0"/>
          </a:p>
        </p:txBody>
      </p:sp>
      <p:sp>
        <p:nvSpPr>
          <p:cNvPr id="3" name="Title 2">
            <a:extLst>
              <a:ext uri="{FF2B5EF4-FFF2-40B4-BE49-F238E27FC236}">
                <a16:creationId xmlns:a16="http://schemas.microsoft.com/office/drawing/2014/main" id="{A80EA529-2F82-0064-A568-DE7A161C296B}"/>
              </a:ext>
            </a:extLst>
          </p:cNvPr>
          <p:cNvSpPr>
            <a:spLocks noGrp="1"/>
          </p:cNvSpPr>
          <p:nvPr>
            <p:ph type="title"/>
          </p:nvPr>
        </p:nvSpPr>
        <p:spPr/>
        <p:txBody>
          <a:bodyPr/>
          <a:lstStyle/>
          <a:p>
            <a:r>
              <a:rPr lang="en-US" dirty="0"/>
              <a:t>NESE in Practice</a:t>
            </a:r>
          </a:p>
        </p:txBody>
      </p:sp>
      <p:sp>
        <p:nvSpPr>
          <p:cNvPr id="4" name="Content Placeholder 3">
            <a:extLst>
              <a:ext uri="{FF2B5EF4-FFF2-40B4-BE49-F238E27FC236}">
                <a16:creationId xmlns:a16="http://schemas.microsoft.com/office/drawing/2014/main" id="{481912A8-6555-A51B-F869-EF52763EEF23}"/>
              </a:ext>
            </a:extLst>
          </p:cNvPr>
          <p:cNvSpPr>
            <a:spLocks noGrp="1"/>
          </p:cNvSpPr>
          <p:nvPr>
            <p:ph idx="1"/>
          </p:nvPr>
        </p:nvSpPr>
        <p:spPr/>
        <p:txBody>
          <a:bodyPr>
            <a:normAutofit fontScale="92500" lnSpcReduction="10000"/>
          </a:bodyPr>
          <a:lstStyle/>
          <a:p>
            <a:r>
              <a:rPr lang="en-US" dirty="0"/>
              <a:t>NESE is calculated annually.</a:t>
            </a:r>
          </a:p>
          <a:p>
            <a:r>
              <a:rPr lang="en-US" dirty="0"/>
              <a:t>For SSDI, income and expenses are divided over the period worked, regardless of when the income was earned or the expenses were paid.</a:t>
            </a:r>
          </a:p>
          <a:p>
            <a:r>
              <a:rPr lang="en-US" dirty="0"/>
              <a:t>For SSI, income and expenses are divided over 12 months, regardless of when the income was earned or the expenses were paid.</a:t>
            </a:r>
          </a:p>
          <a:p>
            <a:r>
              <a:rPr lang="en-US" dirty="0"/>
              <a:t>SSA will use IRS tax forms as evidence of business income and expenses. If the individual does not file tax returns, they can give SSA a signed statement of income and expenses.</a:t>
            </a:r>
          </a:p>
          <a:p>
            <a:r>
              <a:rPr lang="en-US" dirty="0"/>
              <a:t>SSA multiplies net income (after expenses are deducted) by .9235 to give credit for the share of FICA taxes that an employer would pay for employees.</a:t>
            </a:r>
          </a:p>
        </p:txBody>
      </p:sp>
    </p:spTree>
    <p:extLst>
      <p:ext uri="{BB962C8B-B14F-4D97-AF65-F5344CB8AC3E}">
        <p14:creationId xmlns:p14="http://schemas.microsoft.com/office/powerpoint/2010/main" val="33232993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9F58155-4DE1-A06C-A923-5F0E2080288F}"/>
              </a:ext>
            </a:extLst>
          </p:cNvPr>
          <p:cNvSpPr>
            <a:spLocks noGrp="1"/>
          </p:cNvSpPr>
          <p:nvPr>
            <p:ph type="sldNum" sz="quarter" idx="12"/>
          </p:nvPr>
        </p:nvSpPr>
        <p:spPr/>
        <p:txBody>
          <a:bodyPr/>
          <a:lstStyle/>
          <a:p>
            <a:fld id="{3F16EA7B-2868-4129-8CCC-8431B61BD75B}" type="slidenum">
              <a:rPr lang="en-US" smtClean="0"/>
              <a:pPr/>
              <a:t>41</a:t>
            </a:fld>
            <a:endParaRPr lang="en-US"/>
          </a:p>
        </p:txBody>
      </p:sp>
      <p:sp>
        <p:nvSpPr>
          <p:cNvPr id="3" name="Title 2">
            <a:extLst>
              <a:ext uri="{FF2B5EF4-FFF2-40B4-BE49-F238E27FC236}">
                <a16:creationId xmlns:a16="http://schemas.microsoft.com/office/drawing/2014/main" id="{C178FA0E-407B-94E4-E46D-EC36DD7036F3}"/>
              </a:ext>
            </a:extLst>
          </p:cNvPr>
          <p:cNvSpPr>
            <a:spLocks noGrp="1"/>
          </p:cNvSpPr>
          <p:nvPr>
            <p:ph type="title"/>
          </p:nvPr>
        </p:nvSpPr>
        <p:spPr/>
        <p:txBody>
          <a:bodyPr/>
          <a:lstStyle/>
          <a:p>
            <a:r>
              <a:rPr lang="en-US" dirty="0"/>
              <a:t>Summary</a:t>
            </a:r>
          </a:p>
        </p:txBody>
      </p:sp>
      <p:sp>
        <p:nvSpPr>
          <p:cNvPr id="4" name="Content Placeholder 3">
            <a:extLst>
              <a:ext uri="{FF2B5EF4-FFF2-40B4-BE49-F238E27FC236}">
                <a16:creationId xmlns:a16="http://schemas.microsoft.com/office/drawing/2014/main" id="{043826EC-D386-B4A4-6A8D-62E595252BCF}"/>
              </a:ext>
            </a:extLst>
          </p:cNvPr>
          <p:cNvSpPr>
            <a:spLocks noGrp="1"/>
          </p:cNvSpPr>
          <p:nvPr>
            <p:ph idx="1"/>
          </p:nvPr>
        </p:nvSpPr>
        <p:spPr/>
        <p:txBody>
          <a:bodyPr/>
          <a:lstStyle/>
          <a:p>
            <a:r>
              <a:rPr lang="en-US" dirty="0"/>
              <a:t>Many people are self-employed in today’s economy.</a:t>
            </a:r>
          </a:p>
          <a:p>
            <a:r>
              <a:rPr lang="en-US" dirty="0"/>
              <a:t>Before starting self-employment, an individual should develop a business plan, consider the business entity that best works for them, and learn the tax requirements for that business entity.</a:t>
            </a:r>
          </a:p>
          <a:p>
            <a:r>
              <a:rPr lang="en-US" dirty="0"/>
              <a:t>Professional help is available to help with these business planning tasks.</a:t>
            </a:r>
          </a:p>
          <a:p>
            <a:r>
              <a:rPr lang="en-US" dirty="0"/>
              <a:t>Social Security has its own definition of self-employment.</a:t>
            </a:r>
          </a:p>
          <a:p>
            <a:r>
              <a:rPr lang="en-US" dirty="0"/>
              <a:t>Social Security uses Net Earnings from Self-Employment (NESE) when applying work rules for SSDI and SSI.</a:t>
            </a:r>
          </a:p>
        </p:txBody>
      </p:sp>
    </p:spTree>
    <p:extLst>
      <p:ext uri="{BB962C8B-B14F-4D97-AF65-F5344CB8AC3E}">
        <p14:creationId xmlns:p14="http://schemas.microsoft.com/office/powerpoint/2010/main" val="22286817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A3F39C3-6938-4246-9B6B-C5D5ABFBD1A6}" type="slidenum">
              <a:rPr lang="en-US" altLang="en-US" smtClean="0"/>
              <a:pPr/>
              <a:t>42</a:t>
            </a:fld>
            <a:endParaRPr lang="en-US" altLang="en-US"/>
          </a:p>
        </p:txBody>
      </p:sp>
      <p:sp>
        <p:nvSpPr>
          <p:cNvPr id="6" name="Title 5"/>
          <p:cNvSpPr>
            <a:spLocks noGrp="1"/>
          </p:cNvSpPr>
          <p:nvPr>
            <p:ph type="title"/>
          </p:nvPr>
        </p:nvSpPr>
        <p:spPr/>
        <p:txBody>
          <a:bodyPr/>
          <a:lstStyle/>
          <a:p>
            <a:r>
              <a:rPr lang="en-US" dirty="0"/>
              <a:t>Contact Us</a:t>
            </a:r>
          </a:p>
        </p:txBody>
      </p:sp>
      <p:sp>
        <p:nvSpPr>
          <p:cNvPr id="7" name="Content Placeholder 6"/>
          <p:cNvSpPr>
            <a:spLocks noGrp="1"/>
          </p:cNvSpPr>
          <p:nvPr>
            <p:ph idx="1"/>
          </p:nvPr>
        </p:nvSpPr>
        <p:spPr/>
        <p:txBody>
          <a:bodyPr/>
          <a:lstStyle/>
          <a:p>
            <a:pPr marL="0" indent="0">
              <a:buNone/>
            </a:pPr>
            <a:r>
              <a:rPr lang="en-US" altLang="en-US" b="1" dirty="0"/>
              <a:t>K. Lisa Yang and Hock E. Tan Institute on Employment and Disability</a:t>
            </a:r>
          </a:p>
          <a:p>
            <a:pPr marL="0" indent="0">
              <a:spcBef>
                <a:spcPts val="0"/>
              </a:spcBef>
              <a:buNone/>
            </a:pPr>
            <a:r>
              <a:rPr lang="en-US" altLang="en-US" b="1" dirty="0"/>
              <a:t>Cornell University</a:t>
            </a:r>
          </a:p>
          <a:p>
            <a:pPr marL="0" indent="0">
              <a:buNone/>
            </a:pPr>
            <a:r>
              <a:rPr lang="en-US" altLang="en-US" dirty="0"/>
              <a:t>ILR School</a:t>
            </a:r>
            <a:br>
              <a:rPr lang="en-US" altLang="en-US" dirty="0"/>
            </a:br>
            <a:r>
              <a:rPr lang="en-US" altLang="en-US" dirty="0"/>
              <a:t>201 Dolgen Hall</a:t>
            </a:r>
            <a:br>
              <a:rPr lang="en-US" altLang="en-US" dirty="0"/>
            </a:br>
            <a:r>
              <a:rPr lang="en-US" altLang="en-US" dirty="0"/>
              <a:t>Ithaca, New York 14853</a:t>
            </a:r>
          </a:p>
          <a:p>
            <a:pPr marL="0" indent="0">
              <a:buNone/>
            </a:pPr>
            <a:r>
              <a:rPr lang="en-US" altLang="en-US" u="sng" dirty="0"/>
              <a:t>wip-credential@cornell.edu</a:t>
            </a:r>
          </a:p>
        </p:txBody>
      </p:sp>
    </p:spTree>
    <p:extLst>
      <p:ext uri="{BB962C8B-B14F-4D97-AF65-F5344CB8AC3E}">
        <p14:creationId xmlns:p14="http://schemas.microsoft.com/office/powerpoint/2010/main" val="11512255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C8C3F-2B1E-295F-EDF9-D6793FC89219}"/>
              </a:ext>
            </a:extLst>
          </p:cNvPr>
          <p:cNvSpPr>
            <a:spLocks noGrp="1"/>
          </p:cNvSpPr>
          <p:nvPr>
            <p:ph type="title"/>
          </p:nvPr>
        </p:nvSpPr>
        <p:spPr>
          <a:xfrm rot="5400000">
            <a:off x="1773238" y="912016"/>
            <a:ext cx="420692" cy="157167"/>
          </a:xfrm>
        </p:spPr>
        <p:txBody>
          <a:bodyPr>
            <a:normAutofit/>
          </a:bodyPr>
          <a:lstStyle/>
          <a:p>
            <a:r>
              <a:rPr lang="en-US" sz="300" dirty="0"/>
              <a:t>Closing Slide</a:t>
            </a:r>
          </a:p>
        </p:txBody>
      </p:sp>
      <p:pic>
        <p:nvPicPr>
          <p:cNvPr id="10" name="Picture Placeholder 9" descr="Cornell University shield and ILR School Logo">
            <a:extLst>
              <a:ext uri="{FF2B5EF4-FFF2-40B4-BE49-F238E27FC236}">
                <a16:creationId xmlns:a16="http://schemas.microsoft.com/office/drawing/2014/main" id="{E3A01078-5327-3B7B-1C5C-21A78646ECF6}"/>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39" r="39"/>
          <a:stretch/>
        </p:blipFill>
        <p:spPr>
          <a:xfrm>
            <a:off x="548641" y="533400"/>
            <a:ext cx="4023360" cy="914400"/>
          </a:xfrm>
        </p:spPr>
      </p:pic>
      <p:pic>
        <p:nvPicPr>
          <p:cNvPr id="12" name="Picture Placeholder 11" descr="K. Lisa Yang and Hock E. Tan Institute on Employment and Disability">
            <a:extLst>
              <a:ext uri="{FF2B5EF4-FFF2-40B4-BE49-F238E27FC236}">
                <a16:creationId xmlns:a16="http://schemas.microsoft.com/office/drawing/2014/main" id="{3971752B-5A90-DF0D-3022-BD00E14BB3FB}"/>
              </a:ext>
            </a:extLst>
          </p:cNvPr>
          <p:cNvPicPr>
            <a:picLocks noGrp="1" noChangeAspect="1"/>
          </p:cNvPicPr>
          <p:nvPr>
            <p:ph type="pic" sz="quarter" idx="17"/>
          </p:nvPr>
        </p:nvPicPr>
        <p:blipFill rotWithShape="1">
          <a:blip r:embed="rId4">
            <a:extLst>
              <a:ext uri="{28A0092B-C50C-407E-A947-70E740481C1C}">
                <a14:useLocalDpi xmlns:a14="http://schemas.microsoft.com/office/drawing/2010/main" val="0"/>
              </a:ext>
            </a:extLst>
          </a:blip>
          <a:srcRect l="457" r="11968"/>
          <a:stretch>
            <a:fillRect/>
          </a:stretch>
        </p:blipFill>
        <p:spPr>
          <a:xfrm>
            <a:off x="548641" y="5486400"/>
            <a:ext cx="5699759" cy="1100992"/>
          </a:xfrm>
        </p:spPr>
      </p:pic>
      <p:sp>
        <p:nvSpPr>
          <p:cNvPr id="5" name="Text Placeholder 4">
            <a:extLst>
              <a:ext uri="{FF2B5EF4-FFF2-40B4-BE49-F238E27FC236}">
                <a16:creationId xmlns:a16="http://schemas.microsoft.com/office/drawing/2014/main" id="{A282BCB6-B54D-44E8-8D6F-BF24B2B25CD8}"/>
              </a:ext>
            </a:extLst>
          </p:cNvPr>
          <p:cNvSpPr>
            <a:spLocks noGrp="1"/>
          </p:cNvSpPr>
          <p:nvPr>
            <p:ph type="body" sz="quarter" idx="15"/>
          </p:nvPr>
        </p:nvSpPr>
        <p:spPr>
          <a:xfrm>
            <a:off x="6553200" y="5486400"/>
            <a:ext cx="5410200" cy="1219200"/>
          </a:xfrm>
        </p:spPr>
        <p:txBody>
          <a:bodyPr/>
          <a:lstStyle/>
          <a:p>
            <a:r>
              <a:rPr lang="en-US" dirty="0"/>
              <a:t>Work Incentive Support Center</a:t>
            </a:r>
          </a:p>
          <a:p>
            <a:r>
              <a:rPr lang="en-US" altLang="en-US" dirty="0"/>
              <a:t>Disability, Workplace, and Employment Support Practice Online Professional Programs</a:t>
            </a:r>
          </a:p>
        </p:txBody>
      </p:sp>
    </p:spTree>
    <p:extLst>
      <p:ext uri="{BB962C8B-B14F-4D97-AF65-F5344CB8AC3E}">
        <p14:creationId xmlns:p14="http://schemas.microsoft.com/office/powerpoint/2010/main" val="345639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D021976-DFDC-2B2B-B629-D4B6FE40AB5D}"/>
              </a:ext>
            </a:extLst>
          </p:cNvPr>
          <p:cNvSpPr>
            <a:spLocks noGrp="1"/>
          </p:cNvSpPr>
          <p:nvPr>
            <p:ph type="sldNum" sz="quarter" idx="12"/>
          </p:nvPr>
        </p:nvSpPr>
        <p:spPr/>
        <p:txBody>
          <a:bodyPr/>
          <a:lstStyle/>
          <a:p>
            <a:fld id="{3F16EA7B-2868-4129-8CCC-8431B61BD75B}" type="slidenum">
              <a:rPr lang="en-US" smtClean="0"/>
              <a:pPr/>
              <a:t>5</a:t>
            </a:fld>
            <a:endParaRPr lang="en-US" dirty="0"/>
          </a:p>
        </p:txBody>
      </p:sp>
      <p:sp>
        <p:nvSpPr>
          <p:cNvPr id="3" name="Title 2">
            <a:extLst>
              <a:ext uri="{FF2B5EF4-FFF2-40B4-BE49-F238E27FC236}">
                <a16:creationId xmlns:a16="http://schemas.microsoft.com/office/drawing/2014/main" id="{5FF8BBC8-637B-11B8-CDB4-85B776815E9B}"/>
              </a:ext>
            </a:extLst>
          </p:cNvPr>
          <p:cNvSpPr>
            <a:spLocks noGrp="1"/>
          </p:cNvSpPr>
          <p:nvPr>
            <p:ph type="title"/>
          </p:nvPr>
        </p:nvSpPr>
        <p:spPr/>
        <p:txBody>
          <a:bodyPr/>
          <a:lstStyle/>
          <a:p>
            <a:r>
              <a:rPr lang="en-US" dirty="0"/>
              <a:t>Thank You</a:t>
            </a:r>
          </a:p>
        </p:txBody>
      </p:sp>
      <p:sp>
        <p:nvSpPr>
          <p:cNvPr id="4" name="Content Placeholder 3">
            <a:extLst>
              <a:ext uri="{FF2B5EF4-FFF2-40B4-BE49-F238E27FC236}">
                <a16:creationId xmlns:a16="http://schemas.microsoft.com/office/drawing/2014/main" id="{2AF46CDE-CF5A-D5B1-C97C-AEA9367FDA4D}"/>
              </a:ext>
            </a:extLst>
          </p:cNvPr>
          <p:cNvSpPr>
            <a:spLocks noGrp="1"/>
          </p:cNvSpPr>
          <p:nvPr>
            <p:ph idx="1"/>
          </p:nvPr>
        </p:nvSpPr>
        <p:spPr/>
        <p:txBody>
          <a:bodyPr>
            <a:normAutofit fontScale="92500" lnSpcReduction="20000"/>
          </a:bodyPr>
          <a:lstStyle/>
          <a:p>
            <a:r>
              <a:rPr lang="en-US" dirty="0"/>
              <a:t>The contents of this course were developed under grant H421F240198 from the U.S. Department of Education (Department). The Department does not mandate or prescribe practices, models, or other activities described or discussed in this document. The contents of this course may contain examples of, adaptations of, and links to resources created and maintained by another public or private organization. The Department does not control or guarantee the accuracy, relevance, timeliness, or completeness of this outside information. The content of this course does not necessarily represent the policy of the Department. This publication is not intended to represent the views or policy of or be an endorsement of any views</a:t>
            </a:r>
            <a:r>
              <a:rPr lang="en-US" baseline="0" dirty="0"/>
              <a:t> </a:t>
            </a:r>
            <a:r>
              <a:rPr lang="en-US" dirty="0"/>
              <a:t>expressed or materials provided by any Federal agency. (EDGAR 75.620)</a:t>
            </a:r>
          </a:p>
          <a:p>
            <a:r>
              <a:rPr lang="en-US" dirty="0"/>
              <a:t>A special thank you to the National Disability Institute (NDI) for their leadership managing this grant.</a:t>
            </a:r>
          </a:p>
        </p:txBody>
      </p:sp>
    </p:spTree>
    <p:extLst>
      <p:ext uri="{BB962C8B-B14F-4D97-AF65-F5344CB8AC3E}">
        <p14:creationId xmlns:p14="http://schemas.microsoft.com/office/powerpoint/2010/main" val="3147152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52D7475-DBE6-4D50-8557-D6D40F0C041E}" type="slidenum">
              <a:rPr lang="en-US" altLang="en-US" smtClean="0"/>
              <a:pPr/>
              <a:t>6</a:t>
            </a:fld>
            <a:endParaRPr lang="en-US" altLang="en-US" dirty="0"/>
          </a:p>
        </p:txBody>
      </p:sp>
      <p:sp>
        <p:nvSpPr>
          <p:cNvPr id="5" name="Title 4"/>
          <p:cNvSpPr>
            <a:spLocks noGrp="1"/>
          </p:cNvSpPr>
          <p:nvPr>
            <p:ph type="title"/>
          </p:nvPr>
        </p:nvSpPr>
        <p:spPr/>
        <p:txBody>
          <a:bodyPr/>
          <a:lstStyle/>
          <a:p>
            <a:r>
              <a:rPr lang="en-US" altLang="en-US" dirty="0"/>
              <a:t>Today’s Presentation</a:t>
            </a:r>
            <a:endParaRPr lang="en-US" dirty="0"/>
          </a:p>
        </p:txBody>
      </p:sp>
      <p:sp>
        <p:nvSpPr>
          <p:cNvPr id="6" name="Content Placeholder 5"/>
          <p:cNvSpPr>
            <a:spLocks noGrp="1"/>
          </p:cNvSpPr>
          <p:nvPr>
            <p:ph idx="1"/>
          </p:nvPr>
        </p:nvSpPr>
        <p:spPr/>
        <p:txBody>
          <a:bodyPr/>
          <a:lstStyle/>
          <a:p>
            <a:r>
              <a:rPr lang="en-US" altLang="en-US" dirty="0"/>
              <a:t>Introduction to Self-Employment</a:t>
            </a:r>
          </a:p>
          <a:p>
            <a:r>
              <a:rPr lang="en-US" altLang="en-US" dirty="0"/>
              <a:t>Preparing for Self-Employment</a:t>
            </a:r>
          </a:p>
          <a:p>
            <a:pPr lvl="1"/>
            <a:r>
              <a:rPr lang="en-US" altLang="en-US" dirty="0"/>
              <a:t>Business planning</a:t>
            </a:r>
          </a:p>
          <a:p>
            <a:pPr lvl="1"/>
            <a:r>
              <a:rPr lang="en-US" altLang="en-US" dirty="0"/>
              <a:t>Business structure</a:t>
            </a:r>
          </a:p>
          <a:p>
            <a:pPr lvl="1"/>
            <a:r>
              <a:rPr lang="en-US" altLang="en-US" dirty="0"/>
              <a:t>Tax issues</a:t>
            </a:r>
          </a:p>
          <a:p>
            <a:r>
              <a:rPr lang="en-US" altLang="en-US" dirty="0"/>
              <a:t>Social Security’s Definition of Self-Employment</a:t>
            </a:r>
          </a:p>
          <a:p>
            <a:r>
              <a:rPr lang="en-US" altLang="en-US" dirty="0"/>
              <a:t>Net Earnings from Self-Employment (NESE)</a:t>
            </a:r>
          </a:p>
        </p:txBody>
      </p:sp>
    </p:spTree>
    <p:extLst>
      <p:ext uri="{BB962C8B-B14F-4D97-AF65-F5344CB8AC3E}">
        <p14:creationId xmlns:p14="http://schemas.microsoft.com/office/powerpoint/2010/main" val="3299923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4652EA-69EF-B970-F29D-985F84805DBF}"/>
              </a:ext>
            </a:extLst>
          </p:cNvPr>
          <p:cNvSpPr>
            <a:spLocks noGrp="1"/>
          </p:cNvSpPr>
          <p:nvPr>
            <p:ph type="sldNum" sz="quarter" idx="12"/>
          </p:nvPr>
        </p:nvSpPr>
        <p:spPr>
          <a:xfrm>
            <a:off x="9106988" y="6212657"/>
            <a:ext cx="2743200" cy="365125"/>
          </a:xfrm>
        </p:spPr>
        <p:txBody>
          <a:bodyPr/>
          <a:lstStyle/>
          <a:p>
            <a:fld id="{3F16EA7B-2868-4129-8CCC-8431B61BD75B}" type="slidenum">
              <a:rPr lang="en-US" smtClean="0"/>
              <a:pPr/>
              <a:t>7</a:t>
            </a:fld>
            <a:endParaRPr lang="en-US" dirty="0"/>
          </a:p>
        </p:txBody>
      </p:sp>
      <p:sp>
        <p:nvSpPr>
          <p:cNvPr id="3" name="Title 2">
            <a:extLst>
              <a:ext uri="{FF2B5EF4-FFF2-40B4-BE49-F238E27FC236}">
                <a16:creationId xmlns:a16="http://schemas.microsoft.com/office/drawing/2014/main" id="{BB87C218-35CB-39C9-E4F7-272F360F7BD8}"/>
              </a:ext>
            </a:extLst>
          </p:cNvPr>
          <p:cNvSpPr>
            <a:spLocks noGrp="1"/>
          </p:cNvSpPr>
          <p:nvPr>
            <p:ph type="title"/>
          </p:nvPr>
        </p:nvSpPr>
        <p:spPr/>
        <p:txBody>
          <a:bodyPr/>
          <a:lstStyle/>
          <a:p>
            <a:r>
              <a:rPr lang="en-US" dirty="0"/>
              <a:t>Introduction to </a:t>
            </a:r>
            <a:br>
              <a:rPr lang="en-US" dirty="0"/>
            </a:br>
            <a:r>
              <a:rPr lang="en-US" dirty="0"/>
              <a:t>Self-Employment</a:t>
            </a:r>
          </a:p>
        </p:txBody>
      </p:sp>
      <p:sp>
        <p:nvSpPr>
          <p:cNvPr id="4" name="Subtitle 3">
            <a:extLst>
              <a:ext uri="{FF2B5EF4-FFF2-40B4-BE49-F238E27FC236}">
                <a16:creationId xmlns:a16="http://schemas.microsoft.com/office/drawing/2014/main" id="{370E8D04-F180-AC67-87E3-1A12651DA015}"/>
              </a:ext>
            </a:extLst>
          </p:cNvPr>
          <p:cNvSpPr>
            <a:spLocks noGrp="1"/>
          </p:cNvSpPr>
          <p:nvPr>
            <p:ph type="subTitle" idx="1"/>
          </p:nvPr>
        </p:nvSpPr>
        <p:spPr/>
        <p:txBody>
          <a:bodyPr/>
          <a:lstStyle/>
          <a:p>
            <a:r>
              <a:rPr lang="en-US" dirty="0"/>
              <a:t>Welcome to the gig economy</a:t>
            </a:r>
          </a:p>
        </p:txBody>
      </p:sp>
      <p:pic>
        <p:nvPicPr>
          <p:cNvPr id="13" name="Picture Placeholder 12">
            <a:extLst>
              <a:ext uri="{FF2B5EF4-FFF2-40B4-BE49-F238E27FC236}">
                <a16:creationId xmlns:a16="http://schemas.microsoft.com/office/drawing/2014/main" id="{481B1DF3-EBD0-A0A2-2888-381B91A5A8FF}"/>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44" r="44"/>
          <a:stretch/>
        </p:blipFill>
        <p:spPr/>
      </p:pic>
    </p:spTree>
    <p:extLst>
      <p:ext uri="{BB962C8B-B14F-4D97-AF65-F5344CB8AC3E}">
        <p14:creationId xmlns:p14="http://schemas.microsoft.com/office/powerpoint/2010/main" val="4222554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6E2530E-5FD7-CAFB-70D6-DA27DB4A0208}"/>
              </a:ext>
            </a:extLst>
          </p:cNvPr>
          <p:cNvSpPr>
            <a:spLocks noGrp="1"/>
          </p:cNvSpPr>
          <p:nvPr>
            <p:ph type="sldNum" sz="quarter" idx="12"/>
          </p:nvPr>
        </p:nvSpPr>
        <p:spPr>
          <a:xfrm>
            <a:off x="9107424" y="6208776"/>
            <a:ext cx="2743200" cy="365125"/>
          </a:xfrm>
        </p:spPr>
        <p:txBody>
          <a:bodyPr/>
          <a:lstStyle/>
          <a:p>
            <a:fld id="{3F16EA7B-2868-4129-8CCC-8431B61BD75B}" type="slidenum">
              <a:rPr lang="en-US" smtClean="0"/>
              <a:pPr/>
              <a:t>8</a:t>
            </a:fld>
            <a:endParaRPr lang="en-US" dirty="0"/>
          </a:p>
        </p:txBody>
      </p:sp>
      <p:sp>
        <p:nvSpPr>
          <p:cNvPr id="3" name="Title 2">
            <a:extLst>
              <a:ext uri="{FF2B5EF4-FFF2-40B4-BE49-F238E27FC236}">
                <a16:creationId xmlns:a16="http://schemas.microsoft.com/office/drawing/2014/main" id="{671AB39F-66D9-C4DF-7B62-963AC9A74540}"/>
              </a:ext>
            </a:extLst>
          </p:cNvPr>
          <p:cNvSpPr>
            <a:spLocks noGrp="1"/>
          </p:cNvSpPr>
          <p:nvPr>
            <p:ph type="title"/>
          </p:nvPr>
        </p:nvSpPr>
        <p:spPr>
          <a:xfrm>
            <a:off x="841248" y="365760"/>
            <a:ext cx="10363200" cy="1219200"/>
          </a:xfrm>
        </p:spPr>
        <p:txBody>
          <a:bodyPr/>
          <a:lstStyle/>
          <a:p>
            <a:r>
              <a:rPr lang="en-US" dirty="0"/>
              <a:t>What Is Self-Employment?</a:t>
            </a:r>
          </a:p>
        </p:txBody>
      </p:sp>
      <p:sp>
        <p:nvSpPr>
          <p:cNvPr id="4" name="Content Placeholder 3">
            <a:extLst>
              <a:ext uri="{FF2B5EF4-FFF2-40B4-BE49-F238E27FC236}">
                <a16:creationId xmlns:a16="http://schemas.microsoft.com/office/drawing/2014/main" id="{C5E80699-F668-9A53-D4F5-CD999D4BDAD4}"/>
              </a:ext>
            </a:extLst>
          </p:cNvPr>
          <p:cNvSpPr>
            <a:spLocks noGrp="1"/>
          </p:cNvSpPr>
          <p:nvPr>
            <p:ph idx="1"/>
          </p:nvPr>
        </p:nvSpPr>
        <p:spPr>
          <a:xfrm>
            <a:off x="841248" y="1752600"/>
            <a:ext cx="10363200" cy="4343400"/>
          </a:xfrm>
        </p:spPr>
        <p:txBody>
          <a:bodyPr/>
          <a:lstStyle/>
          <a:p>
            <a:r>
              <a:rPr lang="en-US" dirty="0"/>
              <a:t>Self-employment covers a wide variety of work arrangements:</a:t>
            </a:r>
          </a:p>
          <a:p>
            <a:pPr lvl="1"/>
            <a:r>
              <a:rPr lang="en-US" dirty="0"/>
              <a:t>Working for yourself without an employer</a:t>
            </a:r>
          </a:p>
          <a:p>
            <a:pPr lvl="1"/>
            <a:r>
              <a:rPr lang="en-US" dirty="0"/>
              <a:t>Earning income without someone else paying you wages</a:t>
            </a:r>
          </a:p>
          <a:p>
            <a:pPr lvl="1"/>
            <a:r>
              <a:rPr lang="en-US" dirty="0"/>
              <a:t>Running your own business</a:t>
            </a:r>
          </a:p>
        </p:txBody>
      </p:sp>
    </p:spTree>
    <p:extLst>
      <p:ext uri="{BB962C8B-B14F-4D97-AF65-F5344CB8AC3E}">
        <p14:creationId xmlns:p14="http://schemas.microsoft.com/office/powerpoint/2010/main" val="962842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AC2831-9AB4-897F-7771-804C1C613DC0}"/>
              </a:ext>
            </a:extLst>
          </p:cNvPr>
          <p:cNvSpPr>
            <a:spLocks noGrp="1"/>
          </p:cNvSpPr>
          <p:nvPr>
            <p:ph type="sldNum" sz="quarter" idx="12"/>
          </p:nvPr>
        </p:nvSpPr>
        <p:spPr>
          <a:xfrm>
            <a:off x="9106988" y="6212657"/>
            <a:ext cx="2743200" cy="365125"/>
          </a:xfrm>
        </p:spPr>
        <p:txBody>
          <a:bodyPr/>
          <a:lstStyle/>
          <a:p>
            <a:fld id="{3F16EA7B-2868-4129-8CCC-8431B61BD75B}" type="slidenum">
              <a:rPr lang="en-US" smtClean="0"/>
              <a:pPr/>
              <a:t>9</a:t>
            </a:fld>
            <a:endParaRPr lang="en-US" dirty="0"/>
          </a:p>
        </p:txBody>
      </p:sp>
      <p:sp>
        <p:nvSpPr>
          <p:cNvPr id="3" name="Title 2">
            <a:extLst>
              <a:ext uri="{FF2B5EF4-FFF2-40B4-BE49-F238E27FC236}">
                <a16:creationId xmlns:a16="http://schemas.microsoft.com/office/drawing/2014/main" id="{95241472-9512-2B15-36CE-67E3FFA63688}"/>
              </a:ext>
            </a:extLst>
          </p:cNvPr>
          <p:cNvSpPr>
            <a:spLocks noGrp="1"/>
          </p:cNvSpPr>
          <p:nvPr>
            <p:ph type="title"/>
          </p:nvPr>
        </p:nvSpPr>
        <p:spPr>
          <a:xfrm>
            <a:off x="838200" y="365125"/>
            <a:ext cx="10515600" cy="1325563"/>
          </a:xfrm>
        </p:spPr>
        <p:txBody>
          <a:bodyPr>
            <a:normAutofit/>
          </a:bodyPr>
          <a:lstStyle/>
          <a:p>
            <a:r>
              <a:rPr lang="en-US" dirty="0"/>
              <a:t>Examples of Self-Employment</a:t>
            </a:r>
          </a:p>
        </p:txBody>
      </p:sp>
      <p:sp>
        <p:nvSpPr>
          <p:cNvPr id="4" name="Content Placeholder 3">
            <a:extLst>
              <a:ext uri="{FF2B5EF4-FFF2-40B4-BE49-F238E27FC236}">
                <a16:creationId xmlns:a16="http://schemas.microsoft.com/office/drawing/2014/main" id="{54008E03-83D5-BA38-D84B-4C5447B65E03}"/>
              </a:ext>
            </a:extLst>
          </p:cNvPr>
          <p:cNvSpPr>
            <a:spLocks noGrp="1"/>
          </p:cNvSpPr>
          <p:nvPr>
            <p:ph idx="1"/>
          </p:nvPr>
        </p:nvSpPr>
        <p:spPr>
          <a:xfrm>
            <a:off x="838200" y="1825624"/>
            <a:ext cx="10515600" cy="4752157"/>
          </a:xfrm>
        </p:spPr>
        <p:txBody>
          <a:bodyPr/>
          <a:lstStyle/>
          <a:p>
            <a:r>
              <a:rPr lang="en-US" dirty="0"/>
              <a:t>Independent contractor</a:t>
            </a:r>
          </a:p>
          <a:p>
            <a:r>
              <a:rPr lang="en-US" dirty="0"/>
              <a:t>Freelancer</a:t>
            </a:r>
          </a:p>
          <a:p>
            <a:r>
              <a:rPr lang="en-US" dirty="0"/>
              <a:t>Sole proprietor</a:t>
            </a:r>
          </a:p>
          <a:p>
            <a:r>
              <a:rPr lang="en-US" dirty="0"/>
              <a:t>Partnership</a:t>
            </a:r>
          </a:p>
          <a:p>
            <a:r>
              <a:rPr lang="en-US" dirty="0"/>
              <a:t>Limited liability company</a:t>
            </a:r>
          </a:p>
        </p:txBody>
      </p:sp>
    </p:spTree>
    <p:extLst>
      <p:ext uri="{BB962C8B-B14F-4D97-AF65-F5344CB8AC3E}">
        <p14:creationId xmlns:p14="http://schemas.microsoft.com/office/powerpoint/2010/main" val="4071230415"/>
      </p:ext>
    </p:extLst>
  </p:cSld>
  <p:clrMapOvr>
    <a:masterClrMapping/>
  </p:clrMapOvr>
</p:sld>
</file>

<file path=ppt/theme/theme1.xml><?xml version="1.0" encoding="utf-8"?>
<a:theme xmlns:a="http://schemas.openxmlformats.org/drawingml/2006/main" name="1_Master">
  <a:themeElements>
    <a:clrScheme name="Custom 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24E68"/>
      </a:hlink>
      <a:folHlink>
        <a:srgbClr val="024E6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CCEF9A1D919764194C648CB9F090F73" ma:contentTypeVersion="16" ma:contentTypeDescription="Create a new document." ma:contentTypeScope="" ma:versionID="846715eed1d4d1b6085c42c5d8f0818f">
  <xsd:schema xmlns:xsd="http://www.w3.org/2001/XMLSchema" xmlns:xs="http://www.w3.org/2001/XMLSchema" xmlns:p="http://schemas.microsoft.com/office/2006/metadata/properties" xmlns:ns2="719d9ac3-58c5-4e5e-ac44-8f8855881b07" xmlns:ns3="850e4e22-898a-4cdf-867c-1e969965bda5" targetNamespace="http://schemas.microsoft.com/office/2006/metadata/properties" ma:root="true" ma:fieldsID="f02535a0ccb27fc58e5d01a227ee1c89" ns2:_="" ns3:_="">
    <xsd:import namespace="719d9ac3-58c5-4e5e-ac44-8f8855881b07"/>
    <xsd:import namespace="850e4e22-898a-4cdf-867c-1e969965bd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9d9ac3-58c5-4e5e-ac44-8f8855881b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59ba972-e7e9-4f28-b997-864bd290e72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50e4e22-898a-4cdf-867c-1e969965bd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eeb8044-5c62-4f51-b0ab-dab2b9f28ead}" ma:internalName="TaxCatchAll" ma:showField="CatchAllData" ma:web="850e4e22-898a-4cdf-867c-1e969965bda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19d9ac3-58c5-4e5e-ac44-8f8855881b07">
      <Terms xmlns="http://schemas.microsoft.com/office/infopath/2007/PartnerControls"/>
    </lcf76f155ced4ddcb4097134ff3c332f>
    <TaxCatchAll xmlns="850e4e22-898a-4cdf-867c-1e969965bda5" xsi:nil="true"/>
  </documentManagement>
</p:properties>
</file>

<file path=customXml/itemProps1.xml><?xml version="1.0" encoding="utf-8"?>
<ds:datastoreItem xmlns:ds="http://schemas.openxmlformats.org/officeDocument/2006/customXml" ds:itemID="{A51761E0-5950-41DA-B63A-53FBD3692F8A}">
  <ds:schemaRefs>
    <ds:schemaRef ds:uri="http://schemas.microsoft.com/sharepoint/v3/contenttype/forms"/>
  </ds:schemaRefs>
</ds:datastoreItem>
</file>

<file path=customXml/itemProps2.xml><?xml version="1.0" encoding="utf-8"?>
<ds:datastoreItem xmlns:ds="http://schemas.openxmlformats.org/officeDocument/2006/customXml" ds:itemID="{B1AC0B3B-E899-4C61-9B9C-649E95F6F206}"/>
</file>

<file path=customXml/itemProps3.xml><?xml version="1.0" encoding="utf-8"?>
<ds:datastoreItem xmlns:ds="http://schemas.openxmlformats.org/officeDocument/2006/customXml" ds:itemID="{D066D478-6562-4C06-A5DB-0D4B14322227}">
  <ds:schemaRefs>
    <ds:schemaRef ds:uri="http://purl.org/dc/terms/"/>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0384259d-4772-4044-bcee-756683c9924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20964</TotalTime>
  <Words>2689</Words>
  <Application>Microsoft Office PowerPoint</Application>
  <PresentationFormat>Widescreen</PresentationFormat>
  <Paragraphs>293</Paragraphs>
  <Slides>43</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Aptos</vt:lpstr>
      <vt:lpstr>Arial</vt:lpstr>
      <vt:lpstr>Calibri</vt:lpstr>
      <vt:lpstr>Frutiger 87ExtraBlackCn</vt:lpstr>
      <vt:lpstr>Times</vt:lpstr>
      <vt:lpstr>1_Master</vt:lpstr>
      <vt:lpstr>Self-Employment Work Incentives</vt:lpstr>
      <vt:lpstr>Information Screen</vt:lpstr>
      <vt:lpstr>The WISC Team</vt:lpstr>
      <vt:lpstr>Legal Notice</vt:lpstr>
      <vt:lpstr>Thank You</vt:lpstr>
      <vt:lpstr>Today’s Presentation</vt:lpstr>
      <vt:lpstr>Introduction to  Self-Employment</vt:lpstr>
      <vt:lpstr>What Is Self-Employment?</vt:lpstr>
      <vt:lpstr>Examples of Self-Employment</vt:lpstr>
      <vt:lpstr>Characteristics of Self-Employment</vt:lpstr>
      <vt:lpstr>What Is Gig Work?</vt:lpstr>
      <vt:lpstr>Examples of Companies That Offer Gig Work</vt:lpstr>
      <vt:lpstr>Preparing for Self-Employment</vt:lpstr>
      <vt:lpstr>Business planning</vt:lpstr>
      <vt:lpstr>Viability Assessment</vt:lpstr>
      <vt:lpstr>Business Plans</vt:lpstr>
      <vt:lpstr>Resources for Creating a Business Plan</vt:lpstr>
      <vt:lpstr>Business structures</vt:lpstr>
      <vt:lpstr>Introduction to Business Structures</vt:lpstr>
      <vt:lpstr>Simple Business Structures</vt:lpstr>
      <vt:lpstr>Business Structures with More Protection</vt:lpstr>
      <vt:lpstr>Corporate Structures</vt:lpstr>
      <vt:lpstr>Next Steps for Starting a Business</vt:lpstr>
      <vt:lpstr>Tax issues</vt:lpstr>
      <vt:lpstr>Federal Tax Forms for Self-Employment</vt:lpstr>
      <vt:lpstr>Paying Quarterly Estimated Taxes</vt:lpstr>
      <vt:lpstr>Self-Employed Workers Often Pay More</vt:lpstr>
      <vt:lpstr>Tax Details: Sole Proprietorship</vt:lpstr>
      <vt:lpstr>Tax Details: Partnership</vt:lpstr>
      <vt:lpstr>Tax Details: LP, LLP, and LLC</vt:lpstr>
      <vt:lpstr>Tax Details: Corporations</vt:lpstr>
      <vt:lpstr>State and Local Taxes</vt:lpstr>
      <vt:lpstr>Consult a Tax Professional</vt:lpstr>
      <vt:lpstr>Additional Tax Help</vt:lpstr>
      <vt:lpstr>Social Security’s Definition of  Self-Employment</vt:lpstr>
      <vt:lpstr>The Definition</vt:lpstr>
      <vt:lpstr>Hobby versus Self-Employment</vt:lpstr>
      <vt:lpstr>Net Earnings from  Self-Employment (NESE)</vt:lpstr>
      <vt:lpstr>NESE in Theory</vt:lpstr>
      <vt:lpstr>NESE in Practice</vt:lpstr>
      <vt:lpstr>Summary</vt:lpstr>
      <vt:lpstr>Contact Us</vt:lpstr>
      <vt:lpstr>Closing Slide</vt:lpstr>
    </vt:vector>
  </TitlesOfParts>
  <Manager/>
  <Company>Cornell University, ILR School</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Self Employment: Session 1</dc:title>
  <dc:subject>Self-Employment Work Incentives</dc:subject>
  <dc:creator>Work Incentive Support Center at the Yang-Tan Institute</dc:creator>
  <cp:keywords>Cornell, Yang-Tan, YTI, WISC, 1099, business, corp, corporation, earnings, FICA, freelance, gig, hobby, LP, LLC, LLP, NESE, partner, partnership, plan, self-employment, Social Security, sole proprietor, SSA, SSI, SSDI, tax, W-2, work</cp:keywords>
  <dc:description/>
  <cp:lastModifiedBy>Laura Thrasher</cp:lastModifiedBy>
  <cp:revision>305</cp:revision>
  <dcterms:created xsi:type="dcterms:W3CDTF">2020-01-17T16:25:11Z</dcterms:created>
  <dcterms:modified xsi:type="dcterms:W3CDTF">2026-05-29T13:15:26Z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0x0101009CCEF9A1D919764194C648CB9F090F73</vt:lpwstr>
  </property>
</Properties>
</file>