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achelrasnickart" TargetMode="External"/><Relationship Id="rId2" Type="http://schemas.openxmlformats.org/officeDocument/2006/relationships/hyperlink" Target="http://www.rachelrasnick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instagram.com/rachelrasnicka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56;p13" descr="Photograph of a laughing woman wearing a paint-spattered apron and sitting on a stool in front of a canva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0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Google Shape;54;p13"/>
          <p:cNvSpPr txBox="1">
            <a:spLocks noGrp="1"/>
          </p:cNvSpPr>
          <p:nvPr>
            <p:ph type="ctrTitle"/>
          </p:nvPr>
        </p:nvSpPr>
        <p:spPr>
          <a:xfrm>
            <a:off x="4444050" y="568674"/>
            <a:ext cx="4177501" cy="572701"/>
          </a:xfrm>
          <a:prstGeom prst="rect">
            <a:avLst/>
          </a:prstGeom>
        </p:spPr>
        <p:txBody>
          <a:bodyPr anchor="t"/>
          <a:lstStyle>
            <a:lvl1pPr algn="l" defTabSz="896111">
              <a:defRPr sz="2646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Meet Rachel Rasnick</a:t>
            </a:r>
          </a:p>
        </p:txBody>
      </p:sp>
      <p:sp>
        <p:nvSpPr>
          <p:cNvPr id="110" name="Google Shape;55;p13"/>
          <p:cNvSpPr txBox="1"/>
          <p:nvPr/>
        </p:nvSpPr>
        <p:spPr>
          <a:xfrm>
            <a:off x="4309425" y="1881149"/>
            <a:ext cx="4219500" cy="52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 defTabSz="475487">
              <a:defRPr sz="1092" b="1">
                <a:latin typeface="Georgia"/>
                <a:ea typeface="Georgia"/>
                <a:cs typeface="Georgia"/>
                <a:sym typeface="Georgia"/>
              </a:defRPr>
            </a:pPr>
            <a:r>
              <a:t>Owner/Artist</a:t>
            </a:r>
          </a:p>
          <a:p>
            <a:pPr defTabSz="475487">
              <a:defRPr sz="676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2" name="Google Shape;57;p13"/>
          <p:cNvSpPr txBox="1"/>
          <p:nvPr/>
        </p:nvSpPr>
        <p:spPr>
          <a:xfrm>
            <a:off x="4366574" y="3058099"/>
            <a:ext cx="4105200" cy="156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4700" b="1">
                <a:solidFill>
                  <a:srgbClr val="6F427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</a:lstStyle>
          <a:p>
            <a:r>
              <a:rPr dirty="0"/>
              <a:t>Rachel </a:t>
            </a:r>
            <a:r>
              <a:rPr dirty="0" err="1"/>
              <a:t>Rasnick</a:t>
            </a:r>
            <a:r>
              <a:rPr dirty="0"/>
              <a:t> Art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2;p14"/>
          <p:cNvSpPr txBox="1">
            <a:spLocks noGrp="1"/>
          </p:cNvSpPr>
          <p:nvPr>
            <p:ph type="title"/>
          </p:nvPr>
        </p:nvSpPr>
        <p:spPr>
          <a:xfrm>
            <a:off x="379875" y="291449"/>
            <a:ext cx="3988500" cy="57270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What Is My Business?</a:t>
            </a:r>
          </a:p>
        </p:txBody>
      </p:sp>
      <p:sp>
        <p:nvSpPr>
          <p:cNvPr id="115" name="Google Shape;63;p14"/>
          <p:cNvSpPr txBox="1">
            <a:spLocks noGrp="1"/>
          </p:cNvSpPr>
          <p:nvPr>
            <p:ph type="body" sz="half" idx="1"/>
          </p:nvPr>
        </p:nvSpPr>
        <p:spPr>
          <a:xfrm>
            <a:off x="160199" y="864149"/>
            <a:ext cx="4587002" cy="3842701"/>
          </a:xfrm>
          <a:prstGeom prst="rect">
            <a:avLst/>
          </a:prstGeom>
        </p:spPr>
        <p:txBody>
          <a:bodyPr/>
          <a:lstStyle/>
          <a:p>
            <a:pPr marL="438911" indent="-341375" defTabSz="877823">
              <a:lnSpc>
                <a:spcPct val="104999"/>
              </a:lnSpc>
              <a:buClr>
                <a:srgbClr val="000000"/>
              </a:buClr>
              <a:buSzPts val="1900"/>
              <a:defRPr sz="1919">
                <a:solidFill>
                  <a:srgbClr val="000000"/>
                </a:solidFill>
              </a:defRPr>
            </a:pPr>
            <a:r>
              <a:t>I paint animals, landscapes and people with acrylics on canvas</a:t>
            </a:r>
          </a:p>
          <a:p>
            <a:pPr marL="0" indent="438911" defTabSz="877823">
              <a:lnSpc>
                <a:spcPct val="104999"/>
              </a:lnSpc>
              <a:spcBef>
                <a:spcPts val="900"/>
              </a:spcBef>
              <a:buSzTx/>
              <a:buNone/>
              <a:defRPr sz="479">
                <a:solidFill>
                  <a:srgbClr val="000000"/>
                </a:solidFill>
              </a:defRPr>
            </a:pPr>
            <a:endParaRPr/>
          </a:p>
          <a:p>
            <a:pPr marL="438911" indent="-341375" defTabSz="877823">
              <a:lnSpc>
                <a:spcPct val="104999"/>
              </a:lnSpc>
              <a:spcBef>
                <a:spcPts val="900"/>
              </a:spcBef>
              <a:buClr>
                <a:srgbClr val="000000"/>
              </a:buClr>
              <a:buSzPts val="1900"/>
              <a:defRPr sz="1919">
                <a:solidFill>
                  <a:srgbClr val="000000"/>
                </a:solidFill>
              </a:defRPr>
            </a:pPr>
            <a:r>
              <a:t>Sell prints, notecards, and gift items of my paintings</a:t>
            </a:r>
          </a:p>
          <a:p>
            <a:pPr marL="0" indent="438911" defTabSz="877823">
              <a:lnSpc>
                <a:spcPct val="104999"/>
              </a:lnSpc>
              <a:spcBef>
                <a:spcPts val="900"/>
              </a:spcBef>
              <a:buSzTx/>
              <a:buNone/>
              <a:defRPr sz="479">
                <a:solidFill>
                  <a:srgbClr val="000000"/>
                </a:solidFill>
              </a:defRPr>
            </a:pPr>
            <a:endParaRPr/>
          </a:p>
          <a:p>
            <a:pPr marL="438911" indent="-341375" defTabSz="877823">
              <a:lnSpc>
                <a:spcPct val="104999"/>
              </a:lnSpc>
              <a:spcBef>
                <a:spcPts val="900"/>
              </a:spcBef>
              <a:buClr>
                <a:srgbClr val="000000"/>
              </a:buClr>
              <a:buSzPts val="1900"/>
              <a:defRPr sz="1919">
                <a:solidFill>
                  <a:srgbClr val="000000"/>
                </a:solidFill>
              </a:defRPr>
            </a:pPr>
            <a:r>
              <a:t>Commission paintings </a:t>
            </a:r>
          </a:p>
          <a:p>
            <a:pPr marL="0" indent="438911" defTabSz="877823">
              <a:lnSpc>
                <a:spcPct val="104999"/>
              </a:lnSpc>
              <a:spcBef>
                <a:spcPts val="900"/>
              </a:spcBef>
              <a:buSzTx/>
              <a:buNone/>
              <a:defRPr sz="479">
                <a:solidFill>
                  <a:srgbClr val="000000"/>
                </a:solidFill>
              </a:defRPr>
            </a:pPr>
            <a:endParaRPr/>
          </a:p>
          <a:p>
            <a:pPr marL="438911" indent="-341375" defTabSz="877823">
              <a:lnSpc>
                <a:spcPct val="104999"/>
              </a:lnSpc>
              <a:spcBef>
                <a:spcPts val="900"/>
              </a:spcBef>
              <a:buClr>
                <a:srgbClr val="000000"/>
              </a:buClr>
              <a:buSzPts val="1900"/>
              <a:defRPr sz="1919">
                <a:solidFill>
                  <a:srgbClr val="000000"/>
                </a:solidFill>
              </a:defRPr>
            </a:pPr>
            <a:r>
              <a:t>I teach painting classes </a:t>
            </a:r>
          </a:p>
          <a:p>
            <a:pPr marL="0" indent="438911" defTabSz="877823">
              <a:lnSpc>
                <a:spcPct val="104999"/>
              </a:lnSpc>
              <a:spcBef>
                <a:spcPts val="900"/>
              </a:spcBef>
              <a:buSzTx/>
              <a:buNone/>
              <a:defRPr sz="479">
                <a:solidFill>
                  <a:srgbClr val="000000"/>
                </a:solidFill>
              </a:defRPr>
            </a:pPr>
            <a:endParaRPr/>
          </a:p>
          <a:p>
            <a:pPr marL="438911" indent="-341375" defTabSz="877823">
              <a:lnSpc>
                <a:spcPct val="104999"/>
              </a:lnSpc>
              <a:spcBef>
                <a:spcPts val="900"/>
              </a:spcBef>
              <a:buClr>
                <a:srgbClr val="000000"/>
              </a:buClr>
              <a:buSzPts val="1900"/>
              <a:defRPr sz="1919">
                <a:solidFill>
                  <a:srgbClr val="000000"/>
                </a:solidFill>
              </a:defRPr>
            </a:pPr>
            <a:r>
              <a:t>I donate a portion of proceeds from my notecards to SORI</a:t>
            </a:r>
          </a:p>
        </p:txBody>
      </p:sp>
      <p:pic>
        <p:nvPicPr>
          <p:cNvPr id="116" name="Google Shape;64;p14" descr="Five colorful abstract painting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263" y="291449"/>
            <a:ext cx="4104526" cy="123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65;p14" descr="Photograph of a woman sitting behind a table filled with colorful painting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263" y="1843300"/>
            <a:ext cx="4052550" cy="299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70;p15"/>
          <p:cNvSpPr txBox="1">
            <a:spLocks noGrp="1"/>
          </p:cNvSpPr>
          <p:nvPr>
            <p:ph type="title"/>
          </p:nvPr>
        </p:nvSpPr>
        <p:spPr>
          <a:xfrm>
            <a:off x="418275" y="175124"/>
            <a:ext cx="2435700" cy="572702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What I Sell:</a:t>
            </a:r>
          </a:p>
        </p:txBody>
      </p:sp>
      <p:pic>
        <p:nvPicPr>
          <p:cNvPr id="121" name="Google Shape;72;p15" descr="Photograph of a woman standing over a countertop signing paintsing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5" y="873449"/>
            <a:ext cx="2809876" cy="374652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Google Shape;75;p15"/>
          <p:cNvSpPr txBox="1"/>
          <p:nvPr/>
        </p:nvSpPr>
        <p:spPr>
          <a:xfrm>
            <a:off x="418262" y="4667549"/>
            <a:ext cx="2234702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/>
            </a:lvl1pPr>
          </a:lstStyle>
          <a:p>
            <a:r>
              <a:t>Signed Prints</a:t>
            </a:r>
          </a:p>
        </p:txBody>
      </p:sp>
      <p:pic>
        <p:nvPicPr>
          <p:cNvPr id="123" name="Google Shape;74;p15" descr="Photograph of a notecard with a painting of two elephants printed on the fron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26" y="175125"/>
            <a:ext cx="1919381" cy="226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Google Shape;71;p15" descr="Photograph of several notecards with paintings printed on the fron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637" y="2571750"/>
            <a:ext cx="2730976" cy="204822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76;p15"/>
          <p:cNvSpPr txBox="1"/>
          <p:nvPr/>
        </p:nvSpPr>
        <p:spPr>
          <a:xfrm>
            <a:off x="3350774" y="4667549"/>
            <a:ext cx="22347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/>
            </a:lvl1pPr>
          </a:lstStyle>
          <a:p>
            <a:r>
              <a:t>Notecards</a:t>
            </a:r>
          </a:p>
        </p:txBody>
      </p:sp>
      <p:pic>
        <p:nvPicPr>
          <p:cNvPr id="122" name="Google Shape;73;p15" descr="Photograph of a woman holding a painting of a tree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575" y="864338"/>
            <a:ext cx="3011052" cy="376473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oogle Shape;77;p15"/>
          <p:cNvSpPr txBox="1"/>
          <p:nvPr/>
        </p:nvSpPr>
        <p:spPr>
          <a:xfrm>
            <a:off x="6421737" y="4667549"/>
            <a:ext cx="22347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/>
            </a:lvl1pPr>
          </a:lstStyle>
          <a:p>
            <a:r>
              <a:t>Original Paintings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82;p16"/>
          <p:cNvSpPr txBox="1">
            <a:spLocks noGrp="1"/>
          </p:cNvSpPr>
          <p:nvPr>
            <p:ph type="title"/>
          </p:nvPr>
        </p:nvSpPr>
        <p:spPr>
          <a:xfrm>
            <a:off x="311699" y="149599"/>
            <a:ext cx="8520602" cy="57270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Why I Started My Business</a:t>
            </a:r>
          </a:p>
        </p:txBody>
      </p:sp>
      <p:pic>
        <p:nvPicPr>
          <p:cNvPr id="130" name="Google Shape;84;p16" descr="Photograph of a woman standing beside a painting hung on a wal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5" y="820774"/>
            <a:ext cx="2905500" cy="3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85;p16"/>
          <p:cNvSpPr txBox="1"/>
          <p:nvPr/>
        </p:nvSpPr>
        <p:spPr>
          <a:xfrm>
            <a:off x="722612" y="4694775"/>
            <a:ext cx="2234702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/>
            </a:lvl1pPr>
          </a:lstStyle>
          <a:p>
            <a:r>
              <a:t>My very first painting</a:t>
            </a:r>
          </a:p>
        </p:txBody>
      </p:sp>
      <p:sp>
        <p:nvSpPr>
          <p:cNvPr id="129" name="Google Shape;83;p16"/>
          <p:cNvSpPr txBox="1">
            <a:spLocks noGrp="1"/>
          </p:cNvSpPr>
          <p:nvPr>
            <p:ph type="body" idx="1"/>
          </p:nvPr>
        </p:nvSpPr>
        <p:spPr>
          <a:xfrm>
            <a:off x="3436574" y="719174"/>
            <a:ext cx="5577602" cy="397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indent="-346075">
              <a:lnSpc>
                <a:spcPct val="103500"/>
              </a:lnSpc>
              <a:buClr>
                <a:srgbClr val="000000"/>
              </a:buClr>
              <a:buSzPct val="100000"/>
              <a:defRPr>
                <a:solidFill>
                  <a:srgbClr val="000000"/>
                </a:solidFill>
              </a:defRPr>
            </a:pPr>
            <a:r>
              <a:t>My art was making people happy and I wanted to share it with everyone</a:t>
            </a:r>
            <a:endParaRPr sz="2000"/>
          </a:p>
          <a:p>
            <a:pPr marL="0" indent="457200">
              <a:lnSpc>
                <a:spcPct val="103500"/>
              </a:lnSpc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 sz="2000"/>
          </a:p>
          <a:p>
            <a:pPr indent="-346075">
              <a:lnSpc>
                <a:spcPct val="103500"/>
              </a:lnSpc>
              <a:buClr>
                <a:srgbClr val="000000"/>
              </a:buClr>
              <a:buSzPct val="100000"/>
              <a:defRPr>
                <a:solidFill>
                  <a:srgbClr val="000000"/>
                </a:solidFill>
              </a:defRPr>
            </a:pPr>
            <a:r>
              <a:t>A lot of people wanted my paintings, so I started making signed prints to keep up with demand and make my art more affordable</a:t>
            </a:r>
            <a:endParaRPr sz="2000"/>
          </a:p>
          <a:p>
            <a:pPr marL="0" indent="457200">
              <a:lnSpc>
                <a:spcPct val="103500"/>
              </a:lnSpc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 sz="2000"/>
          </a:p>
          <a:p>
            <a:pPr marL="0" indent="457200">
              <a:lnSpc>
                <a:spcPct val="103500"/>
              </a:lnSpc>
              <a:buSzTx/>
              <a:buNone/>
              <a:defRPr sz="500">
                <a:solidFill>
                  <a:srgbClr val="000000"/>
                </a:solidFill>
              </a:defRPr>
            </a:pPr>
            <a:endParaRPr sz="2000"/>
          </a:p>
          <a:p>
            <a:pPr indent="-346075">
              <a:lnSpc>
                <a:spcPct val="103500"/>
              </a:lnSpc>
              <a:buClr>
                <a:srgbClr val="000000"/>
              </a:buClr>
              <a:buSzPct val="100000"/>
              <a:defRPr>
                <a:solidFill>
                  <a:srgbClr val="000000"/>
                </a:solidFill>
              </a:defRPr>
            </a:pPr>
            <a:r>
              <a:t>I found something that I was good at and that I loved to do</a:t>
            </a:r>
            <a:endParaRPr sz="2000"/>
          </a:p>
          <a:p>
            <a:pPr marL="0" indent="457200">
              <a:lnSpc>
                <a:spcPct val="103500"/>
              </a:lnSpc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 sz="2000"/>
          </a:p>
          <a:p>
            <a:pPr marL="0" indent="457200">
              <a:lnSpc>
                <a:spcPct val="103500"/>
              </a:lnSpc>
              <a:buSzTx/>
              <a:buNone/>
              <a:defRPr sz="500">
                <a:solidFill>
                  <a:srgbClr val="000000"/>
                </a:solidFill>
              </a:defRPr>
            </a:pPr>
            <a:endParaRPr sz="2000"/>
          </a:p>
          <a:p>
            <a:pPr indent="-346075">
              <a:lnSpc>
                <a:spcPct val="103500"/>
              </a:lnSpc>
              <a:buClr>
                <a:srgbClr val="000000"/>
              </a:buClr>
              <a:buSzPct val="100000"/>
              <a:defRPr>
                <a:solidFill>
                  <a:srgbClr val="000000"/>
                </a:solidFill>
              </a:defRPr>
            </a:pPr>
            <a:r>
              <a:t>I decided that I wanted painting to be my full time job and make my own work schedule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90;p17"/>
          <p:cNvSpPr txBox="1">
            <a:spLocks noGrp="1"/>
          </p:cNvSpPr>
          <p:nvPr>
            <p:ph type="title"/>
          </p:nvPr>
        </p:nvSpPr>
        <p:spPr>
          <a:xfrm>
            <a:off x="213224" y="269649"/>
            <a:ext cx="6397202" cy="5727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How the Small Business Classes Helped Me</a:t>
            </a:r>
          </a:p>
        </p:txBody>
      </p:sp>
      <p:sp>
        <p:nvSpPr>
          <p:cNvPr id="134" name="Google Shape;91;p17"/>
          <p:cNvSpPr txBox="1">
            <a:spLocks noGrp="1"/>
          </p:cNvSpPr>
          <p:nvPr>
            <p:ph type="body" idx="1"/>
          </p:nvPr>
        </p:nvSpPr>
        <p:spPr>
          <a:xfrm>
            <a:off x="160200" y="884274"/>
            <a:ext cx="5950500" cy="3704701"/>
          </a:xfrm>
          <a:prstGeom prst="rect">
            <a:avLst/>
          </a:prstGeom>
        </p:spPr>
        <p:txBody>
          <a:bodyPr/>
          <a:lstStyle/>
          <a:p>
            <a:pPr marL="429768" indent="-310388" defTabSz="859536">
              <a:lnSpc>
                <a:spcPct val="95000"/>
              </a:lnSpc>
              <a:buClr>
                <a:srgbClr val="000000"/>
              </a:buClr>
              <a:buSzPts val="1500"/>
              <a:defRPr sz="1504">
                <a:solidFill>
                  <a:srgbClr val="000000"/>
                </a:solidFill>
              </a:defRPr>
            </a:pPr>
            <a:r>
              <a:t>Gave me the confidence to start my own business and showed me I can do anything</a:t>
            </a:r>
          </a:p>
          <a:p>
            <a:pPr marL="0" indent="429768" defTabSz="859536">
              <a:lnSpc>
                <a:spcPct val="95000"/>
              </a:lnSpc>
              <a:spcBef>
                <a:spcPts val="1100"/>
              </a:spcBef>
              <a:buSzTx/>
              <a:buNone/>
              <a:defRPr sz="564">
                <a:solidFill>
                  <a:srgbClr val="000000"/>
                </a:solidFill>
              </a:defRPr>
            </a:pPr>
            <a:endParaRPr/>
          </a:p>
          <a:p>
            <a:pPr marL="429768" indent="-310388" defTabSz="859536">
              <a:lnSpc>
                <a:spcPct val="95000"/>
              </a:lnSpc>
              <a:buClr>
                <a:srgbClr val="000000"/>
              </a:buClr>
              <a:buSzPts val="1500"/>
              <a:defRPr sz="1504">
                <a:solidFill>
                  <a:srgbClr val="000000"/>
                </a:solidFill>
              </a:defRPr>
            </a:pPr>
            <a:r>
              <a:t>Explained things in ways I could understand </a:t>
            </a:r>
          </a:p>
          <a:p>
            <a:pPr marL="0" indent="429768" defTabSz="859536">
              <a:lnSpc>
                <a:spcPct val="95000"/>
              </a:lnSpc>
              <a:spcBef>
                <a:spcPts val="1100"/>
              </a:spcBef>
              <a:buSzTx/>
              <a:buNone/>
              <a:defRPr sz="564">
                <a:solidFill>
                  <a:srgbClr val="000000"/>
                </a:solidFill>
              </a:defRPr>
            </a:pPr>
            <a:endParaRPr/>
          </a:p>
          <a:p>
            <a:pPr marL="429768" indent="-310388" defTabSz="859536">
              <a:lnSpc>
                <a:spcPct val="95000"/>
              </a:lnSpc>
              <a:buClr>
                <a:srgbClr val="000000"/>
              </a:buClr>
              <a:buSzPts val="1500"/>
              <a:defRPr sz="1504">
                <a:solidFill>
                  <a:srgbClr val="000000"/>
                </a:solidFill>
              </a:defRPr>
            </a:pPr>
            <a:r>
              <a:t>Helped my business grow through many networking opportunities:</a:t>
            </a:r>
          </a:p>
          <a:p>
            <a:pPr marL="859536" lvl="1" indent="-310388" defTabSz="859536">
              <a:lnSpc>
                <a:spcPct val="95000"/>
              </a:lnSpc>
              <a:buClr>
                <a:srgbClr val="000000"/>
              </a:buClr>
              <a:buSzPts val="1500"/>
              <a:defRPr sz="1504">
                <a:solidFill>
                  <a:srgbClr val="000000"/>
                </a:solidFill>
              </a:defRPr>
            </a:pPr>
            <a:r>
              <a:t>Small Business Saturday SHOP RI, Newspaper articles, Studio 10 TV Show, Facebook Live w/ Brendan Kirby, commission for Brian LaFauci, exhibiting in coffee shops and galleries throughout RI</a:t>
            </a:r>
          </a:p>
          <a:p>
            <a:pPr marL="0" indent="859536" defTabSz="859536">
              <a:lnSpc>
                <a:spcPct val="95000"/>
              </a:lnSpc>
              <a:spcBef>
                <a:spcPts val="1100"/>
              </a:spcBef>
              <a:buSzTx/>
              <a:buNone/>
              <a:defRPr sz="564">
                <a:solidFill>
                  <a:srgbClr val="000000"/>
                </a:solidFill>
              </a:defRPr>
            </a:pPr>
            <a:endParaRPr/>
          </a:p>
          <a:p>
            <a:pPr marL="429768" indent="-310388" defTabSz="859536">
              <a:lnSpc>
                <a:spcPct val="95000"/>
              </a:lnSpc>
              <a:buClr>
                <a:srgbClr val="000000"/>
              </a:buClr>
              <a:buSzPts val="1500"/>
              <a:defRPr sz="1504">
                <a:solidFill>
                  <a:srgbClr val="000000"/>
                </a:solidFill>
              </a:defRPr>
            </a:pPr>
            <a:r>
              <a:t>I was given a grant that I used towards art supplies, prints of my artwork, notecards, business cards, website</a:t>
            </a:r>
          </a:p>
          <a:p>
            <a:pPr marL="0" indent="429768" defTabSz="859536">
              <a:lnSpc>
                <a:spcPct val="95000"/>
              </a:lnSpc>
              <a:spcBef>
                <a:spcPts val="1100"/>
              </a:spcBef>
              <a:buSzTx/>
              <a:buNone/>
              <a:defRPr sz="564">
                <a:solidFill>
                  <a:srgbClr val="000000"/>
                </a:solidFill>
              </a:defRPr>
            </a:pPr>
            <a:endParaRPr/>
          </a:p>
          <a:p>
            <a:pPr marL="429768" indent="-310388" defTabSz="859536">
              <a:lnSpc>
                <a:spcPct val="95000"/>
              </a:lnSpc>
              <a:buClr>
                <a:srgbClr val="000000"/>
              </a:buClr>
              <a:buSzPts val="1500"/>
              <a:defRPr sz="1504">
                <a:solidFill>
                  <a:srgbClr val="000000"/>
                </a:solidFill>
              </a:defRPr>
            </a:pPr>
            <a:r>
              <a:t>Introduced me to new friends and businesses across the state!</a:t>
            </a:r>
          </a:p>
        </p:txBody>
      </p:sp>
      <p:pic>
        <p:nvPicPr>
          <p:cNvPr id="135" name="Google Shape;92;p17" descr="Photograph of a woman standing between three paintings hung on a wall."/>
          <p:cNvPicPr>
            <a:picLocks noChangeAspect="1"/>
          </p:cNvPicPr>
          <p:nvPr/>
        </p:nvPicPr>
        <p:blipFill>
          <a:blip r:embed="rId2"/>
          <a:srcRect t="13865" b="16597"/>
          <a:stretch>
            <a:fillRect/>
          </a:stretch>
        </p:blipFill>
        <p:spPr>
          <a:xfrm>
            <a:off x="6459999" y="368124"/>
            <a:ext cx="2455977" cy="2277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Google Shape;93;p17" descr="Photograph of a man and a woman standing in front of a wall covered in painting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75" y="2784599"/>
            <a:ext cx="2805277" cy="2103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90;p17"/>
          <p:cNvSpPr txBox="1">
            <a:spLocks noGrp="1"/>
          </p:cNvSpPr>
          <p:nvPr>
            <p:ph type="title"/>
          </p:nvPr>
        </p:nvSpPr>
        <p:spPr>
          <a:xfrm>
            <a:off x="451427" y="26339"/>
            <a:ext cx="6397202" cy="5727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How My Business is Funded/Supported</a:t>
            </a:r>
          </a:p>
        </p:txBody>
      </p:sp>
      <p:sp>
        <p:nvSpPr>
          <p:cNvPr id="139" name="Google Shape;91;p17"/>
          <p:cNvSpPr txBox="1">
            <a:spLocks noGrp="1"/>
          </p:cNvSpPr>
          <p:nvPr>
            <p:ph type="body" idx="1"/>
          </p:nvPr>
        </p:nvSpPr>
        <p:spPr>
          <a:xfrm>
            <a:off x="-1" y="609143"/>
            <a:ext cx="6695270" cy="3704701"/>
          </a:xfrm>
          <a:prstGeom prst="rect">
            <a:avLst/>
          </a:prstGeom>
        </p:spPr>
        <p:txBody>
          <a:bodyPr/>
          <a:lstStyle/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My family has helped me with promoting my business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I use self-directed supports funded by the State to hire staff to assist me with my business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I use some of my sales profits to put back into my business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I received a few grants (RIDDC, The Fogarty Foundation) to help me with purchasing business supplies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The Outsider Collective organizes Gallery Shows that I participate in to sell my products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The RIDDC pays some of the Vendor Trade Show fees  so I can participate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Newspaper/TV Shows helped promote my business so I get new customers</a:t>
            </a:r>
          </a:p>
          <a:p>
            <a:pPr indent="-330200">
              <a:lnSpc>
                <a:spcPct val="15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pPr>
            <a:r>
              <a:t>I am a part of the Cross Disability Coalition’s Speakers Bureau and get paid for presentations to talk about my business </a:t>
            </a:r>
          </a:p>
        </p:txBody>
      </p:sp>
      <p:pic>
        <p:nvPicPr>
          <p:cNvPr id="140" name="Picture 3" descr="Photograph of a woman holding palette standing in front of two unfinished painting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58" y="0"/>
            <a:ext cx="2145133" cy="2505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5" descr="Newspaper excerpt with a photograph of a woman standing in front of two paintings; the article's headline reads &quot;Barrington artist's work is getting noticed.&quot;"/>
          <p:cNvPicPr>
            <a:picLocks noChangeAspect="1"/>
          </p:cNvPicPr>
          <p:nvPr/>
        </p:nvPicPr>
        <p:blipFill>
          <a:blip r:embed="rId3"/>
          <a:srcRect l="1047" t="204" r="40553" b="15125"/>
          <a:stretch>
            <a:fillRect/>
          </a:stretch>
        </p:blipFill>
        <p:spPr>
          <a:xfrm>
            <a:off x="6967980" y="2505634"/>
            <a:ext cx="2176020" cy="2637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98;p18"/>
          <p:cNvSpPr txBox="1">
            <a:spLocks noGrp="1"/>
          </p:cNvSpPr>
          <p:nvPr>
            <p:ph type="title"/>
          </p:nvPr>
        </p:nvSpPr>
        <p:spPr>
          <a:xfrm>
            <a:off x="311699" y="262074"/>
            <a:ext cx="8520602" cy="572702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My Advice to Others</a:t>
            </a:r>
          </a:p>
        </p:txBody>
      </p:sp>
      <p:sp>
        <p:nvSpPr>
          <p:cNvPr id="144" name="Google Shape;99;p18"/>
          <p:cNvSpPr txBox="1">
            <a:spLocks noGrp="1"/>
          </p:cNvSpPr>
          <p:nvPr>
            <p:ph type="body" idx="1"/>
          </p:nvPr>
        </p:nvSpPr>
        <p:spPr>
          <a:xfrm>
            <a:off x="160199" y="937300"/>
            <a:ext cx="5594401" cy="4148100"/>
          </a:xfrm>
          <a:prstGeom prst="rect">
            <a:avLst/>
          </a:prstGeom>
        </p:spPr>
        <p:txBody>
          <a:bodyPr/>
          <a:lstStyle/>
          <a:p>
            <a:pPr indent="-323850">
              <a:buClr>
                <a:srgbClr val="000000"/>
              </a:buClr>
              <a:buSzPts val="1500"/>
              <a:defRPr sz="1500">
                <a:solidFill>
                  <a:srgbClr val="000000"/>
                </a:solidFill>
              </a:defRPr>
            </a:pPr>
            <a:r>
              <a:t>Take the business class and complete it all the way through</a:t>
            </a:r>
            <a:endParaRPr sz="100"/>
          </a:p>
          <a:p>
            <a:pPr marL="914400" lvl="1" indent="-323850">
              <a:spcBef>
                <a:spcPts val="1000"/>
              </a:spcBef>
              <a:buClr>
                <a:srgbClr val="000000"/>
              </a:buClr>
              <a:buSzPts val="1500"/>
              <a:defRPr sz="1500">
                <a:solidFill>
                  <a:srgbClr val="000000"/>
                </a:solidFill>
              </a:defRPr>
            </a:pPr>
            <a:r>
              <a:t>It will get tough at times, but you just have to keep going because it is worth it!</a:t>
            </a:r>
          </a:p>
          <a:p>
            <a:pPr marL="0" indent="914400"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/>
          </a:p>
          <a:p>
            <a:pPr indent="-323850">
              <a:spcBef>
                <a:spcPts val="1000"/>
              </a:spcBef>
              <a:buClr>
                <a:srgbClr val="000000"/>
              </a:buClr>
              <a:buSzPts val="1500"/>
              <a:defRPr sz="1500">
                <a:solidFill>
                  <a:srgbClr val="000000"/>
                </a:solidFill>
              </a:defRPr>
            </a:pPr>
            <a:r>
              <a:t>Ask for help if you need it</a:t>
            </a:r>
          </a:p>
          <a:p>
            <a:pPr marL="0" indent="457200">
              <a:lnSpc>
                <a:spcPct val="95000"/>
              </a:lnSpc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/>
          </a:p>
          <a:p>
            <a:pPr indent="-323850">
              <a:buClr>
                <a:srgbClr val="000000"/>
              </a:buClr>
              <a:buSzPts val="1500"/>
              <a:defRPr sz="1500">
                <a:solidFill>
                  <a:srgbClr val="000000"/>
                </a:solidFill>
              </a:defRPr>
            </a:pPr>
            <a:r>
              <a:t>Don’t be afraid to reach out to places to sell your products and get your foot in the door</a:t>
            </a:r>
          </a:p>
          <a:p>
            <a:pPr marL="0" indent="0"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/>
          </a:p>
          <a:p>
            <a:pPr indent="-323850">
              <a:buClr>
                <a:srgbClr val="000000"/>
              </a:buClr>
              <a:buSzPts val="1500"/>
              <a:defRPr sz="1500">
                <a:solidFill>
                  <a:srgbClr val="000000"/>
                </a:solidFill>
              </a:defRPr>
            </a:pPr>
            <a:r>
              <a:t>Don’t give up!</a:t>
            </a:r>
          </a:p>
          <a:p>
            <a:pPr marL="0" indent="0">
              <a:spcBef>
                <a:spcPts val="1200"/>
              </a:spcBef>
              <a:buSzTx/>
              <a:buNone/>
              <a:defRPr sz="500">
                <a:solidFill>
                  <a:srgbClr val="000000"/>
                </a:solidFill>
              </a:defRPr>
            </a:pPr>
            <a:endParaRPr/>
          </a:p>
          <a:p>
            <a:pPr indent="-323850">
              <a:buClr>
                <a:srgbClr val="000000"/>
              </a:buClr>
              <a:buSzPts val="1500"/>
              <a:defRPr sz="1500">
                <a:solidFill>
                  <a:srgbClr val="000000"/>
                </a:solidFill>
              </a:defRPr>
            </a:pPr>
            <a:r>
              <a:t>Do what you love and have fun!</a:t>
            </a:r>
          </a:p>
        </p:txBody>
      </p:sp>
      <p:pic>
        <p:nvPicPr>
          <p:cNvPr id="145" name="Google Shape;100;p18" descr="Photograph of a woman holding a large dog and standing in front of three paintings of dinosaurs featuring text that reads &quot;have courage, be brave,&quot; and &quot;be kind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49" y="497699"/>
            <a:ext cx="3111102" cy="4148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05;p19"/>
          <p:cNvSpPr txBox="1">
            <a:spLocks noGrp="1"/>
          </p:cNvSpPr>
          <p:nvPr>
            <p:ph type="title"/>
          </p:nvPr>
        </p:nvSpPr>
        <p:spPr>
          <a:xfrm>
            <a:off x="311699" y="262074"/>
            <a:ext cx="8520602" cy="572702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6F427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Get in Touch</a:t>
            </a:r>
          </a:p>
        </p:txBody>
      </p:sp>
      <p:sp>
        <p:nvSpPr>
          <p:cNvPr id="148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51674" y="1304075"/>
            <a:ext cx="5594401" cy="4148100"/>
          </a:xfrm>
          <a:prstGeom prst="rect">
            <a:avLst/>
          </a:prstGeom>
        </p:spPr>
        <p:txBody>
          <a:bodyPr/>
          <a:lstStyle/>
          <a:p>
            <a:pPr indent="-355600">
              <a:buClr>
                <a:srgbClr val="000000"/>
              </a:buClr>
              <a:buSzPts val="2000"/>
              <a:defRPr sz="2000" b="1"/>
            </a:pPr>
            <a:r>
              <a:t>Phone 401-523-3018</a:t>
            </a:r>
          </a:p>
          <a:p>
            <a:pPr marL="0" indent="457200">
              <a:spcBef>
                <a:spcPts val="1200"/>
              </a:spcBef>
              <a:buSzTx/>
              <a:buNone/>
              <a:defRPr sz="2000"/>
            </a:pPr>
            <a:endParaRPr/>
          </a:p>
          <a:p>
            <a:pPr indent="-355600">
              <a:buClr>
                <a:srgbClr val="000000"/>
              </a:buClr>
              <a:buSzPts val="2000"/>
              <a:defRPr sz="2000" u="sng">
                <a:solidFill>
                  <a:schemeClr val="accent5"/>
                </a:solidFill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/>
              </a:rPr>
              <a:t>www.rachelrasnick.com/</a:t>
            </a:r>
            <a:endParaRPr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indent="-355600">
              <a:buClr>
                <a:srgbClr val="000000"/>
              </a:buClr>
              <a:buSzPts val="2000"/>
              <a:defRPr sz="2000" u="sng">
                <a:solidFill>
                  <a:schemeClr val="accent5"/>
                </a:solidFill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3"/>
              </a:rPr>
              <a:t>www.facebook.com/rachelrasnickart</a:t>
            </a:r>
            <a:endParaRPr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indent="-355600">
              <a:buClr>
                <a:srgbClr val="000000"/>
              </a:buClr>
              <a:buSzPts val="2000"/>
              <a:defRPr sz="2000" u="sng">
                <a:solidFill>
                  <a:schemeClr val="accent5"/>
                </a:solidFill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4"/>
              </a:rPr>
              <a:t>www.instagram.com/rachelrasnickart/</a:t>
            </a:r>
          </a:p>
        </p:txBody>
      </p:sp>
      <p:pic>
        <p:nvPicPr>
          <p:cNvPr id="149" name="Google Shape;107;p19" descr="Digital business card with a vibrantly colored background and text that reads: &quot;Rachel Rasnick Art. Shop at: rachelrasnick.com and RachelsArtfulObjects on Etsy. Contact: rachelrasnickart@gmail.com. Follow me on Instagram and Facebook @rachelrasnickart.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647" y="132764"/>
            <a:ext cx="3888349" cy="217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Google Shape;108;p19" descr="Photograph of a woman sitting in front of a canvas with accompanying text that reads: &quot;Rachel is an artist on the autism spectrum and exhibits her work locally in Rhode Island. She is also a Special Olympics athlete and has a purple belt in karate.&quot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647" y="2571750"/>
            <a:ext cx="3888349" cy="2173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90cdb9-f995-41dd-9d0d-56b0e19f4525" xsi:nil="true"/>
    <lcf76f155ced4ddcb4097134ff3c332f xmlns="679430f9-73c5-442e-9457-07097593b8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BFB4BBC39D748AEA6805B5A52E1D2" ma:contentTypeVersion="14" ma:contentTypeDescription="Create a new document." ma:contentTypeScope="" ma:versionID="9d46c3cd0db1285a816c336f0262848e">
  <xsd:schema xmlns:xsd="http://www.w3.org/2001/XMLSchema" xmlns:xs="http://www.w3.org/2001/XMLSchema" xmlns:p="http://schemas.microsoft.com/office/2006/metadata/properties" xmlns:ns2="679430f9-73c5-442e-9457-07097593b8b2" xmlns:ns3="0990cdb9-f995-41dd-9d0d-56b0e19f4525" targetNamespace="http://schemas.microsoft.com/office/2006/metadata/properties" ma:root="true" ma:fieldsID="e9da5db230ae44d6d0f5afb060615720" ns2:_="" ns3:_="">
    <xsd:import namespace="679430f9-73c5-442e-9457-07097593b8b2"/>
    <xsd:import namespace="0990cdb9-f995-41dd-9d0d-56b0e19f4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430f9-73c5-442e-9457-07097593b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a60a13d-023a-4cf3-9d0a-f9bb9c1f95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0cdb9-f995-41dd-9d0d-56b0e19f452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6abec1a-8d2e-41b3-b307-0efd052658bc}" ma:internalName="TaxCatchAll" ma:showField="CatchAllData" ma:web="0990cdb9-f995-41dd-9d0d-56b0e19f4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CDF01-95EC-4A1F-B9B7-7789B123A325}">
  <ds:schemaRefs>
    <ds:schemaRef ds:uri="http://schemas.microsoft.com/office/2006/metadata/properties"/>
    <ds:schemaRef ds:uri="http://schemas.microsoft.com/office/infopath/2007/PartnerControls"/>
    <ds:schemaRef ds:uri="0990cdb9-f995-41dd-9d0d-56b0e19f4525"/>
    <ds:schemaRef ds:uri="679430f9-73c5-442e-9457-07097593b8b2"/>
  </ds:schemaRefs>
</ds:datastoreItem>
</file>

<file path=customXml/itemProps2.xml><?xml version="1.0" encoding="utf-8"?>
<ds:datastoreItem xmlns:ds="http://schemas.openxmlformats.org/officeDocument/2006/customXml" ds:itemID="{FB542294-5A14-4A9E-9756-E1BF8EBDE8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82553-7DFC-4A31-899B-045898B16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430f9-73c5-442e-9457-07097593b8b2"/>
    <ds:schemaRef ds:uri="0990cdb9-f995-41dd-9d0d-56b0e19f4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475</Words>
  <Application>Microsoft Office PowerPoint</Application>
  <PresentationFormat>On-screen Show (16:9)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Meet Rachel Rasnick</vt:lpstr>
      <vt:lpstr>What Is My Business?</vt:lpstr>
      <vt:lpstr>What I Sell:</vt:lpstr>
      <vt:lpstr>Why I Started My Business</vt:lpstr>
      <vt:lpstr>How the Small Business Classes Helped Me</vt:lpstr>
      <vt:lpstr>How My Business is Funded/Supported</vt:lpstr>
      <vt:lpstr>My Advice to Others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Rachel Rasnick</dc:title>
  <cp:lastModifiedBy>Dallas Yates</cp:lastModifiedBy>
  <cp:revision>4</cp:revision>
  <dcterms:modified xsi:type="dcterms:W3CDTF">2023-11-14T15:06:03Z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0x0101001D7BFB4BBC39D748AEA6805B5A52E1D2</vt:lpwstr>
  </property>
</Properties>
</file>